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63" r:id="rId2"/>
    <p:sldId id="264" r:id="rId3"/>
    <p:sldId id="261" r:id="rId4"/>
    <p:sldId id="262" r:id="rId5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3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7740" cy="513428"/>
          </a:xfrm>
          <a:prstGeom prst="rect">
            <a:avLst/>
          </a:prstGeom>
        </p:spPr>
        <p:txBody>
          <a:bodyPr vert="horz" lIns="99034" tIns="49519" rIns="99034" bIns="4951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6" y="2"/>
            <a:ext cx="3077740" cy="513428"/>
          </a:xfrm>
          <a:prstGeom prst="rect">
            <a:avLst/>
          </a:prstGeom>
        </p:spPr>
        <p:txBody>
          <a:bodyPr vert="horz" lIns="99034" tIns="49519" rIns="99034" bIns="49519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19601"/>
            <a:ext cx="3077740" cy="513427"/>
          </a:xfrm>
          <a:prstGeom prst="rect">
            <a:avLst/>
          </a:prstGeom>
        </p:spPr>
        <p:txBody>
          <a:bodyPr vert="horz" lIns="99034" tIns="49519" rIns="99034" bIns="4951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6" y="9719601"/>
            <a:ext cx="3077740" cy="513427"/>
          </a:xfrm>
          <a:prstGeom prst="rect">
            <a:avLst/>
          </a:prstGeom>
        </p:spPr>
        <p:txBody>
          <a:bodyPr vert="horz" lIns="99034" tIns="49519" rIns="99034" bIns="49519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7740" cy="513428"/>
          </a:xfrm>
          <a:prstGeom prst="rect">
            <a:avLst/>
          </a:prstGeom>
        </p:spPr>
        <p:txBody>
          <a:bodyPr vert="horz" lIns="99034" tIns="49519" rIns="99034" bIns="4951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6" y="2"/>
            <a:ext cx="3077740" cy="513428"/>
          </a:xfrm>
          <a:prstGeom prst="rect">
            <a:avLst/>
          </a:prstGeom>
        </p:spPr>
        <p:txBody>
          <a:bodyPr vert="horz" lIns="99034" tIns="49519" rIns="99034" bIns="49519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4" tIns="49519" rIns="99034" bIns="495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9" y="4924645"/>
            <a:ext cx="5681980" cy="4029254"/>
          </a:xfrm>
          <a:prstGeom prst="rect">
            <a:avLst/>
          </a:prstGeom>
        </p:spPr>
        <p:txBody>
          <a:bodyPr vert="horz" lIns="99034" tIns="49519" rIns="99034" bIns="495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19601"/>
            <a:ext cx="3077740" cy="513427"/>
          </a:xfrm>
          <a:prstGeom prst="rect">
            <a:avLst/>
          </a:prstGeom>
        </p:spPr>
        <p:txBody>
          <a:bodyPr vert="horz" lIns="99034" tIns="49519" rIns="99034" bIns="4951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6" y="9719601"/>
            <a:ext cx="3077740" cy="513427"/>
          </a:xfrm>
          <a:prstGeom prst="rect">
            <a:avLst/>
          </a:prstGeom>
        </p:spPr>
        <p:txBody>
          <a:bodyPr vert="horz" lIns="99034" tIns="49519" rIns="99034" bIns="49519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926B5-3763-9FFC-1E0C-4B1E8A3F9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E89D3C60-E046-25E2-C664-70B0D66AB552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92C6D241-38D4-F1F6-1796-71E6FD1D1DE7}"/>
              </a:ext>
            </a:extLst>
          </p:cNvPr>
          <p:cNvSpPr txBox="1">
            <a:spLocks/>
          </p:cNvSpPr>
          <p:nvPr/>
        </p:nvSpPr>
        <p:spPr>
          <a:xfrm>
            <a:off x="0" y="932702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43C680EC-ED45-FEC1-31AE-A5271CF81846}"/>
              </a:ext>
            </a:extLst>
          </p:cNvPr>
          <p:cNvSpPr txBox="1">
            <a:spLocks/>
          </p:cNvSpPr>
          <p:nvPr/>
        </p:nvSpPr>
        <p:spPr>
          <a:xfrm>
            <a:off x="9267" y="2898568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160F77A3-CCA9-485C-BAD0-8BA24F0D4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893805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</a:p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4" name="タイトル 1">
            <a:extLst>
              <a:ext uri="{FF2B5EF4-FFF2-40B4-BE49-F238E27FC236}">
                <a16:creationId xmlns:a16="http://schemas.microsoft.com/office/drawing/2014/main" id="{BEEFF717-ACDF-4E05-01E4-DDBEA6C83035}"/>
              </a:ext>
            </a:extLst>
          </p:cNvPr>
          <p:cNvSpPr txBox="1">
            <a:spLocks/>
          </p:cNvSpPr>
          <p:nvPr/>
        </p:nvSpPr>
        <p:spPr>
          <a:xfrm>
            <a:off x="9268" y="36222"/>
            <a:ext cx="5470782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福祉行政・福祉行政（心理）　専門性確認シート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BF8B0ED-2B35-DD09-5995-32BDC19D324A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AF439FF-4272-3CB2-C09A-950AB3D7E690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439953"/>
          <a:ext cx="652740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①社会福祉原理・政策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②社会保障　　　□ ③権利擁護　　　□ ④地域福祉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⑤高齢者福祉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□ ⑥障害者福祉　　□ ⑦児童・家庭福祉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⑧貧困に対する支援（公的扶助）　　 □ ⑨精神保健福祉　　□ ➉ソーシャルワーク　□ ⑪社会福祉調査　　　□ ⑫社会学　　□ ⑬基礎心理学（発達心理学、社会心理学　等）　□ ⑭応用心理学（教育心理学・産業心理学・臨床心理学 等）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⑮その他（　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149F6A15-D90B-BC4A-7F90-AAD83BABDBBC}"/>
              </a:ext>
            </a:extLst>
          </p:cNvPr>
          <p:cNvSpPr txBox="1">
            <a:spLocks/>
          </p:cNvSpPr>
          <p:nvPr/>
        </p:nvSpPr>
        <p:spPr>
          <a:xfrm>
            <a:off x="127000" y="611501"/>
            <a:ext cx="1146433" cy="4079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19A1749-7710-1530-6BD5-6E4F0D6371FB}"/>
              </a:ext>
            </a:extLst>
          </p:cNvPr>
          <p:cNvSpPr txBox="1">
            <a:spLocks/>
          </p:cNvSpPr>
          <p:nvPr/>
        </p:nvSpPr>
        <p:spPr>
          <a:xfrm>
            <a:off x="5103585" y="1301618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メモ 2">
            <a:extLst>
              <a:ext uri="{FF2B5EF4-FFF2-40B4-BE49-F238E27FC236}">
                <a16:creationId xmlns:a16="http://schemas.microsoft.com/office/drawing/2014/main" id="{150DCA5F-7932-A0BA-6735-1FAE33EED12B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CEA2BD9-81B5-1EB0-FFC5-96E85233155B}"/>
              </a:ext>
            </a:extLst>
          </p:cNvPr>
          <p:cNvSpPr/>
          <p:nvPr/>
        </p:nvSpPr>
        <p:spPr>
          <a:xfrm>
            <a:off x="582788" y="249052"/>
            <a:ext cx="2638033" cy="2648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18635FC-1778-98D2-F240-24A06C04C720}"/>
              </a:ext>
            </a:extLst>
          </p:cNvPr>
          <p:cNvSpPr txBox="1"/>
          <p:nvPr/>
        </p:nvSpPr>
        <p:spPr>
          <a:xfrm>
            <a:off x="85704" y="2178894"/>
            <a:ext cx="3248046" cy="738664"/>
          </a:xfrm>
          <a:prstGeom prst="borderCallout1">
            <a:avLst>
              <a:gd name="adj1" fmla="val -593"/>
              <a:gd name="adj2" fmla="val 73409"/>
              <a:gd name="adj3" fmla="val -226636"/>
              <a:gd name="adj4" fmla="val 5598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2</a:t>
            </a:r>
            <a:r>
              <a:rPr lang="ja-JP" altLang="en-US" sz="1050" b="1">
                <a:solidFill>
                  <a:srgbClr val="FF0000"/>
                </a:solidFill>
              </a:rPr>
              <a:t>職種の共通</a:t>
            </a:r>
            <a:r>
              <a:rPr lang="ja-JP" altLang="en-US" sz="1050" b="1" dirty="0">
                <a:solidFill>
                  <a:srgbClr val="FF0000"/>
                </a:solidFill>
              </a:rPr>
              <a:t>様式です。</a:t>
            </a:r>
            <a:endParaRPr lang="en-US" altLang="ja-JP" sz="1050" b="1" dirty="0">
              <a:solidFill>
                <a:srgbClr val="FF0000"/>
              </a:solidFill>
            </a:endParaRPr>
          </a:p>
          <a:p>
            <a:r>
              <a:rPr lang="ja-JP" altLang="en-US" sz="1050" b="1" dirty="0">
                <a:solidFill>
                  <a:srgbClr val="FF0000"/>
                </a:solidFill>
              </a:rPr>
              <a:t>両職種を併願する場合は、本様式により作成した同一のシートをそれぞれの職種の受験申込（電子申請）に添付して提出してください。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F8565AF-2648-3084-ECF3-C25BC8E9E315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5E43265-FE38-365F-BB4D-04C63ADF8CE6}"/>
              </a:ext>
            </a:extLst>
          </p:cNvPr>
          <p:cNvSpPr txBox="1"/>
          <p:nvPr/>
        </p:nvSpPr>
        <p:spPr>
          <a:xfrm>
            <a:off x="2301762" y="1657704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4275D65-771B-4864-F7E5-3735CC1A73C6}"/>
              </a:ext>
            </a:extLst>
          </p:cNvPr>
          <p:cNvSpPr txBox="1"/>
          <p:nvPr/>
        </p:nvSpPr>
        <p:spPr>
          <a:xfrm>
            <a:off x="248040" y="1843886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EB3285C-F862-018D-A308-BC155EF72F37}"/>
              </a:ext>
            </a:extLst>
          </p:cNvPr>
          <p:cNvSpPr txBox="1"/>
          <p:nvPr/>
        </p:nvSpPr>
        <p:spPr>
          <a:xfrm>
            <a:off x="3749562" y="1847977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3CF1C10-ECB0-7475-B3EB-5AD1F72A67B8}"/>
              </a:ext>
            </a:extLst>
          </p:cNvPr>
          <p:cNvSpPr/>
          <p:nvPr/>
        </p:nvSpPr>
        <p:spPr>
          <a:xfrm>
            <a:off x="5800299" y="3540686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E0E0E4A-2E56-E1D5-4D64-C9E5D8578A3C}"/>
              </a:ext>
            </a:extLst>
          </p:cNvPr>
          <p:cNvSpPr txBox="1"/>
          <p:nvPr/>
        </p:nvSpPr>
        <p:spPr>
          <a:xfrm>
            <a:off x="4925414" y="4015305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</p:spTree>
    <p:extLst>
      <p:ext uri="{BB962C8B-B14F-4D97-AF65-F5344CB8AC3E}">
        <p14:creationId xmlns:p14="http://schemas.microsoft.com/office/powerpoint/2010/main" val="396274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6FD1E-A9E2-C685-A3FB-B274FE858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63623FBF-7B78-33C6-83D2-63D46615D564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014D81A1-2E66-2B07-8C63-CE4B6812E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35050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8C334B14-16BF-C679-97B3-34069E9DCE31}"/>
              </a:ext>
            </a:extLst>
          </p:cNvPr>
          <p:cNvSpPr txBox="1">
            <a:spLocks/>
          </p:cNvSpPr>
          <p:nvPr/>
        </p:nvSpPr>
        <p:spPr>
          <a:xfrm>
            <a:off x="9268" y="36222"/>
            <a:ext cx="6848732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福祉行政・福祉行政（心理）　専門性確認シート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1EC99B-7A66-20A2-9612-7AD6F4163DE7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2BC1831D-B9A2-EDEB-280C-DF2E9A5D99F9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87640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6D543-5678-2392-3EA6-EBF015741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5C0D3CC6-A69B-108A-C8ED-9405D12F5BD7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3C2C0144-BFC6-DBDB-114A-7795DC4C20A5}"/>
              </a:ext>
            </a:extLst>
          </p:cNvPr>
          <p:cNvSpPr txBox="1">
            <a:spLocks/>
          </p:cNvSpPr>
          <p:nvPr/>
        </p:nvSpPr>
        <p:spPr>
          <a:xfrm>
            <a:off x="0" y="932702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88F346FF-1AA3-D837-7FB1-CA34D28684D2}"/>
              </a:ext>
            </a:extLst>
          </p:cNvPr>
          <p:cNvSpPr txBox="1">
            <a:spLocks/>
          </p:cNvSpPr>
          <p:nvPr/>
        </p:nvSpPr>
        <p:spPr>
          <a:xfrm>
            <a:off x="9267" y="2898568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F0FB42E1-4DFA-37BC-2F13-A627999C5C2A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4" name="タイトル 1">
            <a:extLst>
              <a:ext uri="{FF2B5EF4-FFF2-40B4-BE49-F238E27FC236}">
                <a16:creationId xmlns:a16="http://schemas.microsoft.com/office/drawing/2014/main" id="{5C32EBDD-7EDA-C838-C119-223CBE731ED8}"/>
              </a:ext>
            </a:extLst>
          </p:cNvPr>
          <p:cNvSpPr txBox="1">
            <a:spLocks/>
          </p:cNvSpPr>
          <p:nvPr/>
        </p:nvSpPr>
        <p:spPr>
          <a:xfrm>
            <a:off x="9268" y="36222"/>
            <a:ext cx="5470782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福祉行政・福祉行政（心理）　専門性確認シート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303B1F39-65CC-A72B-D5D7-4CCB838B1EDB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AE709DC-B61A-FE5B-BD39-5DD10E16B16C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439953"/>
          <a:ext cx="652740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①社会福祉原理・政策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②社会保障　　　□ ③権利擁護　　　□ ④地域福祉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⑤高齢者福祉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□ ⑥障害者福祉　　□ ⑦児童・家庭福祉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⑧貧困に対する支援（公的扶助）　　 □ ⑨精神保健福祉　　□ ➉ソーシャルワーク　□ ⑪社会福祉調査　　　□ ⑫社会学　　□ ⑬基礎心理学（発達心理学、社会心理学　等）　□ ⑭応用心理学（教育心理学・産業心理学・臨床心理学 等）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⑮その他（　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23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22EF4-634A-F9D4-43EC-A02186B55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C00E4F34-7CE9-F73D-4B5E-5CDBEEED237B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EF514E48-8A2F-C067-ADA5-EF99865F1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339465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16DCBD90-1703-AC39-6744-4D71A3E8BA18}"/>
              </a:ext>
            </a:extLst>
          </p:cNvPr>
          <p:cNvSpPr txBox="1">
            <a:spLocks/>
          </p:cNvSpPr>
          <p:nvPr/>
        </p:nvSpPr>
        <p:spPr>
          <a:xfrm>
            <a:off x="9268" y="36222"/>
            <a:ext cx="6848732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福祉行政・福祉行政（心理）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1359593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1231</TotalTime>
  <Words>868</Words>
  <Application>Microsoft Office PowerPoint</Application>
  <PresentationFormat>A4 210 x 297 mm</PresentationFormat>
  <Paragraphs>79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100</cp:revision>
  <cp:lastPrinted>2025-02-20T12:14:33Z</cp:lastPrinted>
  <dcterms:created xsi:type="dcterms:W3CDTF">2022-02-03T02:40:13Z</dcterms:created>
  <dcterms:modified xsi:type="dcterms:W3CDTF">2026-02-18T06:50:58Z</dcterms:modified>
</cp:coreProperties>
</file>