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6"/>
  </p:notesMasterIdLst>
  <p:handoutMasterIdLst>
    <p:handoutMasterId r:id="rId7"/>
  </p:handoutMasterIdLst>
  <p:sldIdLst>
    <p:sldId id="259" r:id="rId2"/>
    <p:sldId id="260" r:id="rId3"/>
    <p:sldId id="261" r:id="rId4"/>
    <p:sldId id="262" r:id="rId5"/>
  </p:sldIdLst>
  <p:sldSz cx="6858000" cy="9906000" type="A4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333" autoAdjust="0"/>
  </p:normalViewPr>
  <p:slideViewPr>
    <p:cSldViewPr snapToGrid="0">
      <p:cViewPr varScale="1">
        <p:scale>
          <a:sx n="73" d="100"/>
          <a:sy n="73" d="100"/>
        </p:scale>
        <p:origin x="325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9787" cy="498693"/>
          </a:xfrm>
          <a:prstGeom prst="rect">
            <a:avLst/>
          </a:prstGeom>
        </p:spPr>
        <p:txBody>
          <a:bodyPr vert="horz" lIns="95674" tIns="47838" rIns="95674" bIns="47838" rtlCol="0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55841" y="1"/>
            <a:ext cx="2949787" cy="498693"/>
          </a:xfrm>
          <a:prstGeom prst="rect">
            <a:avLst/>
          </a:prstGeom>
        </p:spPr>
        <p:txBody>
          <a:bodyPr vert="horz" lIns="95674" tIns="47838" rIns="95674" bIns="47838" rtlCol="0"/>
          <a:lstStyle>
            <a:lvl1pPr algn="r">
              <a:defRPr sz="1300"/>
            </a:lvl1pPr>
          </a:lstStyle>
          <a:p>
            <a:fld id="{926F281A-139F-493F-8081-AB2A8339709D}" type="datetimeFigureOut">
              <a:rPr kumimoji="1" lang="ja-JP" altLang="en-US" smtClean="0"/>
              <a:t>2026/2/18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440650"/>
            <a:ext cx="2949787" cy="498692"/>
          </a:xfrm>
          <a:prstGeom prst="rect">
            <a:avLst/>
          </a:prstGeom>
        </p:spPr>
        <p:txBody>
          <a:bodyPr vert="horz" lIns="95674" tIns="47838" rIns="95674" bIns="47838" rtlCol="0" anchor="b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55841" y="9440650"/>
            <a:ext cx="2949787" cy="498692"/>
          </a:xfrm>
          <a:prstGeom prst="rect">
            <a:avLst/>
          </a:prstGeom>
        </p:spPr>
        <p:txBody>
          <a:bodyPr vert="horz" lIns="95674" tIns="47838" rIns="95674" bIns="47838" rtlCol="0" anchor="b"/>
          <a:lstStyle>
            <a:lvl1pPr algn="r">
              <a:defRPr sz="1300"/>
            </a:lvl1pPr>
          </a:lstStyle>
          <a:p>
            <a:fld id="{80FE6CAE-1978-4A23-BFED-4B93D36D0A5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57596487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9787" cy="498693"/>
          </a:xfrm>
          <a:prstGeom prst="rect">
            <a:avLst/>
          </a:prstGeom>
        </p:spPr>
        <p:txBody>
          <a:bodyPr vert="horz" lIns="95674" tIns="47838" rIns="95674" bIns="47838" rtlCol="0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5841" y="1"/>
            <a:ext cx="2949787" cy="498693"/>
          </a:xfrm>
          <a:prstGeom prst="rect">
            <a:avLst/>
          </a:prstGeom>
        </p:spPr>
        <p:txBody>
          <a:bodyPr vert="horz" lIns="95674" tIns="47838" rIns="95674" bIns="47838" rtlCol="0"/>
          <a:lstStyle>
            <a:lvl1pPr algn="r">
              <a:defRPr sz="1300"/>
            </a:lvl1pPr>
          </a:lstStyle>
          <a:p>
            <a:fld id="{0F6BFEE4-8CE7-421C-84AA-A979B0F026B9}" type="datetimeFigureOut">
              <a:rPr kumimoji="1" lang="ja-JP" altLang="en-US" smtClean="0"/>
              <a:t>2026/2/18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243138" y="1243013"/>
            <a:ext cx="2320925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674" tIns="47838" rIns="95674" bIns="47838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720" y="4783307"/>
            <a:ext cx="5445760" cy="3913615"/>
          </a:xfrm>
          <a:prstGeom prst="rect">
            <a:avLst/>
          </a:prstGeom>
        </p:spPr>
        <p:txBody>
          <a:bodyPr vert="horz" lIns="95674" tIns="47838" rIns="95674" bIns="47838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650"/>
            <a:ext cx="2949787" cy="498692"/>
          </a:xfrm>
          <a:prstGeom prst="rect">
            <a:avLst/>
          </a:prstGeom>
        </p:spPr>
        <p:txBody>
          <a:bodyPr vert="horz" lIns="95674" tIns="47838" rIns="95674" bIns="47838" rtlCol="0" anchor="b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5841" y="9440650"/>
            <a:ext cx="2949787" cy="498692"/>
          </a:xfrm>
          <a:prstGeom prst="rect">
            <a:avLst/>
          </a:prstGeom>
        </p:spPr>
        <p:txBody>
          <a:bodyPr vert="horz" lIns="95674" tIns="47838" rIns="95674" bIns="47838" rtlCol="0" anchor="b"/>
          <a:lstStyle>
            <a:lvl1pPr algn="r">
              <a:defRPr sz="1300"/>
            </a:lvl1pPr>
          </a:lstStyle>
          <a:p>
            <a:fld id="{F14258B4-B6BB-42F2-A9A1-8FD1DE1E003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44323108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538664" rtl="0" eaLnBrk="1" latinLnBrk="0" hangingPunct="1">
      <a:defRPr kumimoji="1" sz="707" kern="1200">
        <a:solidFill>
          <a:schemeClr val="tx1"/>
        </a:solidFill>
        <a:latin typeface="+mn-lt"/>
        <a:ea typeface="+mn-ea"/>
        <a:cs typeface="+mn-cs"/>
      </a:defRPr>
    </a:lvl1pPr>
    <a:lvl2pPr marL="269332" algn="l" defTabSz="538664" rtl="0" eaLnBrk="1" latinLnBrk="0" hangingPunct="1">
      <a:defRPr kumimoji="1" sz="707" kern="1200">
        <a:solidFill>
          <a:schemeClr val="tx1"/>
        </a:solidFill>
        <a:latin typeface="+mn-lt"/>
        <a:ea typeface="+mn-ea"/>
        <a:cs typeface="+mn-cs"/>
      </a:defRPr>
    </a:lvl2pPr>
    <a:lvl3pPr marL="538664" algn="l" defTabSz="538664" rtl="0" eaLnBrk="1" latinLnBrk="0" hangingPunct="1">
      <a:defRPr kumimoji="1" sz="707" kern="1200">
        <a:solidFill>
          <a:schemeClr val="tx1"/>
        </a:solidFill>
        <a:latin typeface="+mn-lt"/>
        <a:ea typeface="+mn-ea"/>
        <a:cs typeface="+mn-cs"/>
      </a:defRPr>
    </a:lvl3pPr>
    <a:lvl4pPr marL="807996" algn="l" defTabSz="538664" rtl="0" eaLnBrk="1" latinLnBrk="0" hangingPunct="1">
      <a:defRPr kumimoji="1" sz="707" kern="1200">
        <a:solidFill>
          <a:schemeClr val="tx1"/>
        </a:solidFill>
        <a:latin typeface="+mn-lt"/>
        <a:ea typeface="+mn-ea"/>
        <a:cs typeface="+mn-cs"/>
      </a:defRPr>
    </a:lvl4pPr>
    <a:lvl5pPr marL="1077328" algn="l" defTabSz="538664" rtl="0" eaLnBrk="1" latinLnBrk="0" hangingPunct="1">
      <a:defRPr kumimoji="1" sz="707" kern="1200">
        <a:solidFill>
          <a:schemeClr val="tx1"/>
        </a:solidFill>
        <a:latin typeface="+mn-lt"/>
        <a:ea typeface="+mn-ea"/>
        <a:cs typeface="+mn-cs"/>
      </a:defRPr>
    </a:lvl5pPr>
    <a:lvl6pPr marL="1346660" algn="l" defTabSz="538664" rtl="0" eaLnBrk="1" latinLnBrk="0" hangingPunct="1">
      <a:defRPr kumimoji="1" sz="707" kern="1200">
        <a:solidFill>
          <a:schemeClr val="tx1"/>
        </a:solidFill>
        <a:latin typeface="+mn-lt"/>
        <a:ea typeface="+mn-ea"/>
        <a:cs typeface="+mn-cs"/>
      </a:defRPr>
    </a:lvl6pPr>
    <a:lvl7pPr marL="1615992" algn="l" defTabSz="538664" rtl="0" eaLnBrk="1" latinLnBrk="0" hangingPunct="1">
      <a:defRPr kumimoji="1" sz="707" kern="1200">
        <a:solidFill>
          <a:schemeClr val="tx1"/>
        </a:solidFill>
        <a:latin typeface="+mn-lt"/>
        <a:ea typeface="+mn-ea"/>
        <a:cs typeface="+mn-cs"/>
      </a:defRPr>
    </a:lvl7pPr>
    <a:lvl8pPr marL="1885325" algn="l" defTabSz="538664" rtl="0" eaLnBrk="1" latinLnBrk="0" hangingPunct="1">
      <a:defRPr kumimoji="1" sz="707" kern="1200">
        <a:solidFill>
          <a:schemeClr val="tx1"/>
        </a:solidFill>
        <a:latin typeface="+mn-lt"/>
        <a:ea typeface="+mn-ea"/>
        <a:cs typeface="+mn-cs"/>
      </a:defRPr>
    </a:lvl8pPr>
    <a:lvl9pPr marL="2154656" algn="l" defTabSz="538664" rtl="0" eaLnBrk="1" latinLnBrk="0" hangingPunct="1">
      <a:defRPr kumimoji="1" sz="707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697F5-E985-4B7F-924C-B9276725F639}" type="datetimeFigureOut">
              <a:rPr kumimoji="1" lang="ja-JP" altLang="en-US" smtClean="0"/>
              <a:t>2026/2/18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D53AC0-919B-4325-991D-201F27C4C2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404999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697F5-E985-4B7F-924C-B9276725F639}" type="datetimeFigureOut">
              <a:rPr kumimoji="1" lang="ja-JP" altLang="en-US" smtClean="0"/>
              <a:t>2026/2/18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D53AC0-919B-4325-991D-201F27C4C2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804674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697F5-E985-4B7F-924C-B9276725F639}" type="datetimeFigureOut">
              <a:rPr kumimoji="1" lang="ja-JP" altLang="en-US" smtClean="0"/>
              <a:t>2026/2/18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D53AC0-919B-4325-991D-201F27C4C2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239880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697F5-E985-4B7F-924C-B9276725F639}" type="datetimeFigureOut">
              <a:rPr kumimoji="1" lang="ja-JP" altLang="en-US" smtClean="0"/>
              <a:t>2026/2/18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D53AC0-919B-4325-991D-201F27C4C2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165303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697F5-E985-4B7F-924C-B9276725F639}" type="datetimeFigureOut">
              <a:rPr kumimoji="1" lang="ja-JP" altLang="en-US" smtClean="0"/>
              <a:t>2026/2/18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D53AC0-919B-4325-991D-201F27C4C2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606492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697F5-E985-4B7F-924C-B9276725F639}" type="datetimeFigureOut">
              <a:rPr kumimoji="1" lang="ja-JP" altLang="en-US" smtClean="0"/>
              <a:t>2026/2/18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D53AC0-919B-4325-991D-201F27C4C2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439988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697F5-E985-4B7F-924C-B9276725F639}" type="datetimeFigureOut">
              <a:rPr kumimoji="1" lang="ja-JP" altLang="en-US" smtClean="0"/>
              <a:t>2026/2/18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D53AC0-919B-4325-991D-201F27C4C2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58150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697F5-E985-4B7F-924C-B9276725F639}" type="datetimeFigureOut">
              <a:rPr kumimoji="1" lang="ja-JP" altLang="en-US" smtClean="0"/>
              <a:t>2026/2/18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D53AC0-919B-4325-991D-201F27C4C2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770887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697F5-E985-4B7F-924C-B9276725F639}" type="datetimeFigureOut">
              <a:rPr kumimoji="1" lang="ja-JP" altLang="en-US" smtClean="0"/>
              <a:t>2026/2/18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D53AC0-919B-4325-991D-201F27C4C2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057887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697F5-E985-4B7F-924C-B9276725F639}" type="datetimeFigureOut">
              <a:rPr kumimoji="1" lang="ja-JP" altLang="en-US" smtClean="0"/>
              <a:t>2026/2/18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D53AC0-919B-4325-991D-201F27C4C2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039712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697F5-E985-4B7F-924C-B9276725F639}" type="datetimeFigureOut">
              <a:rPr kumimoji="1" lang="ja-JP" altLang="en-US" smtClean="0"/>
              <a:t>2026/2/18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D53AC0-919B-4325-991D-201F27C4C2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060492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0697F5-E985-4B7F-924C-B9276725F639}" type="datetimeFigureOut">
              <a:rPr kumimoji="1" lang="ja-JP" altLang="en-US" smtClean="0"/>
              <a:t>2026/2/18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D53AC0-919B-4325-991D-201F27C4C2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438544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177300B-C5E6-8170-60C7-140E258A35E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" name="表 13">
            <a:extLst>
              <a:ext uri="{FF2B5EF4-FFF2-40B4-BE49-F238E27FC236}">
                <a16:creationId xmlns:a16="http://schemas.microsoft.com/office/drawing/2014/main" id="{3AA64631-5A63-B64E-217B-E7B57116B562}"/>
              </a:ext>
            </a:extLst>
          </p:cNvPr>
          <p:cNvGraphicFramePr>
            <a:graphicFrameLocks noGrp="1"/>
          </p:cNvGraphicFramePr>
          <p:nvPr/>
        </p:nvGraphicFramePr>
        <p:xfrm>
          <a:off x="2159000" y="588193"/>
          <a:ext cx="4572000" cy="2971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05114">
                  <a:extLst>
                    <a:ext uri="{9D8B030D-6E8A-4147-A177-3AD203B41FA5}">
                      <a16:colId xmlns:a16="http://schemas.microsoft.com/office/drawing/2014/main" val="3002756784"/>
                    </a:ext>
                  </a:extLst>
                </a:gridCol>
                <a:gridCol w="1280886">
                  <a:extLst>
                    <a:ext uri="{9D8B030D-6E8A-4147-A177-3AD203B41FA5}">
                      <a16:colId xmlns:a16="http://schemas.microsoft.com/office/drawing/2014/main" val="2428254366"/>
                    </a:ext>
                  </a:extLst>
                </a:gridCol>
                <a:gridCol w="838200">
                  <a:extLst>
                    <a:ext uri="{9D8B030D-6E8A-4147-A177-3AD203B41FA5}">
                      <a16:colId xmlns:a16="http://schemas.microsoft.com/office/drawing/2014/main" val="2512029317"/>
                    </a:ext>
                  </a:extLst>
                </a:gridCol>
                <a:gridCol w="1447800">
                  <a:extLst>
                    <a:ext uri="{9D8B030D-6E8A-4147-A177-3AD203B41FA5}">
                      <a16:colId xmlns:a16="http://schemas.microsoft.com/office/drawing/2014/main" val="2137537510"/>
                    </a:ext>
                  </a:extLst>
                </a:gridCol>
              </a:tblGrid>
              <a:tr h="257629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1" dirty="0">
                          <a:solidFill>
                            <a:sysClr val="windowText" lastClr="000000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受験番号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0" dirty="0">
                        <a:solidFill>
                          <a:sysClr val="windowText" lastClr="000000"/>
                        </a:solidFill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1" dirty="0">
                          <a:solidFill>
                            <a:sysClr val="windowText" lastClr="000000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氏　名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0" dirty="0">
                        <a:solidFill>
                          <a:sysClr val="windowText" lastClr="000000"/>
                        </a:solidFill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47818574"/>
                  </a:ext>
                </a:extLst>
              </a:tr>
            </a:tbl>
          </a:graphicData>
        </a:graphic>
      </p:graphicFrame>
      <p:graphicFrame>
        <p:nvGraphicFramePr>
          <p:cNvPr id="17" name="表 16">
            <a:extLst>
              <a:ext uri="{FF2B5EF4-FFF2-40B4-BE49-F238E27FC236}">
                <a16:creationId xmlns:a16="http://schemas.microsoft.com/office/drawing/2014/main" id="{48D32027-4B48-6595-7F63-6E12F04C1FF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6594980"/>
              </p:ext>
            </p:extLst>
          </p:nvPr>
        </p:nvGraphicFramePr>
        <p:xfrm>
          <a:off x="203590" y="3503390"/>
          <a:ext cx="6527410" cy="626472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44524">
                  <a:extLst>
                    <a:ext uri="{9D8B030D-6E8A-4147-A177-3AD203B41FA5}">
                      <a16:colId xmlns:a16="http://schemas.microsoft.com/office/drawing/2014/main" val="4131389783"/>
                    </a:ext>
                  </a:extLst>
                </a:gridCol>
                <a:gridCol w="595086">
                  <a:extLst>
                    <a:ext uri="{9D8B030D-6E8A-4147-A177-3AD203B41FA5}">
                      <a16:colId xmlns:a16="http://schemas.microsoft.com/office/drawing/2014/main" val="261137250"/>
                    </a:ext>
                  </a:extLst>
                </a:gridCol>
                <a:gridCol w="3987800">
                  <a:extLst>
                    <a:ext uri="{9D8B030D-6E8A-4147-A177-3AD203B41FA5}">
                      <a16:colId xmlns:a16="http://schemas.microsoft.com/office/drawing/2014/main" val="1371226559"/>
                    </a:ext>
                  </a:extLst>
                </a:gridCol>
              </a:tblGrid>
              <a:tr h="323186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選択した分野の番号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②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１／２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63887106"/>
                  </a:ext>
                </a:extLst>
              </a:tr>
              <a:tr h="5941538">
                <a:tc gridSpan="3">
                  <a:txBody>
                    <a:bodyPr/>
                    <a:lstStyle/>
                    <a:p>
                      <a:endParaRPr kumimoji="1" lang="en-US" altLang="ja-JP" sz="1200" dirty="0">
                        <a:solidFill>
                          <a:schemeClr val="tx1"/>
                        </a:solidFill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  <a:p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　私はこれまで、専攻学科において・・・に力を入れており・・・</a:t>
                      </a:r>
                      <a:endParaRPr kumimoji="1" lang="en-US" altLang="ja-JP" sz="1200" dirty="0">
                        <a:solidFill>
                          <a:schemeClr val="tx1"/>
                        </a:solidFill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07479728"/>
                  </a:ext>
                </a:extLst>
              </a:tr>
            </a:tbl>
          </a:graphicData>
        </a:graphic>
      </p:graphicFrame>
      <p:sp>
        <p:nvSpPr>
          <p:cNvPr id="9" name="タイトル 1">
            <a:extLst>
              <a:ext uri="{FF2B5EF4-FFF2-40B4-BE49-F238E27FC236}">
                <a16:creationId xmlns:a16="http://schemas.microsoft.com/office/drawing/2014/main" id="{EF47A405-1825-5C15-39D8-E76B6AB8B2C3}"/>
              </a:ext>
            </a:extLst>
          </p:cNvPr>
          <p:cNvSpPr txBox="1">
            <a:spLocks/>
          </p:cNvSpPr>
          <p:nvPr/>
        </p:nvSpPr>
        <p:spPr>
          <a:xfrm>
            <a:off x="9267" y="2778582"/>
            <a:ext cx="6857999" cy="724808"/>
          </a:xfrm>
          <a:prstGeom prst="rect">
            <a:avLst/>
          </a:prstGeom>
        </p:spPr>
        <p:txBody>
          <a:bodyPr vert="horz" lIns="51435" tIns="25718" rIns="51435" bIns="25718" rtlCol="0" anchor="ctr" anchorCtr="0">
            <a:noAutofit/>
          </a:bodyPr>
          <a:lstStyle>
            <a:lvl1pPr algn="ctr" defTabSz="121917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8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２　上記で選択した分野から１つを選び、これまで取り組んできたことと、その知識や経験を</a:t>
            </a:r>
            <a:endParaRPr lang="en-US" altLang="ja-JP" sz="1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algn="l"/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県職員としてどのように活かしていきたいか、あなたの考えを具体的に記述してください。</a:t>
            </a:r>
            <a:endParaRPr lang="en-US" altLang="ja-JP" sz="1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algn="l"/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（</a:t>
            </a:r>
            <a:r>
              <a:rPr lang="ja-JP" altLang="en-US" sz="1200" b="1" u="sng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選択した分野の番号を必ず記載すること。</a:t>
            </a:r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表現方法は自由）</a:t>
            </a:r>
            <a:endParaRPr lang="en-US" altLang="ja-JP" sz="1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10" name="タイトル 1">
            <a:extLst>
              <a:ext uri="{FF2B5EF4-FFF2-40B4-BE49-F238E27FC236}">
                <a16:creationId xmlns:a16="http://schemas.microsoft.com/office/drawing/2014/main" id="{FCA4D846-D2A5-0E64-A146-917D5CF2418C}"/>
              </a:ext>
            </a:extLst>
          </p:cNvPr>
          <p:cNvSpPr txBox="1">
            <a:spLocks/>
          </p:cNvSpPr>
          <p:nvPr/>
        </p:nvSpPr>
        <p:spPr>
          <a:xfrm>
            <a:off x="0" y="838573"/>
            <a:ext cx="6857999" cy="627372"/>
          </a:xfrm>
          <a:prstGeom prst="rect">
            <a:avLst/>
          </a:prstGeom>
        </p:spPr>
        <p:txBody>
          <a:bodyPr vert="horz" lIns="51435" tIns="25718" rIns="51435" bIns="25718" rtlCol="0" anchor="ctr" anchorCtr="0">
            <a:noAutofit/>
          </a:bodyPr>
          <a:lstStyle>
            <a:lvl1pPr algn="ctr" defTabSz="121917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8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１　これまでの専攻学科、研究論文、職務等において培ってきた得意分野・専門分野について、</a:t>
            </a:r>
            <a:endParaRPr lang="en-US" altLang="ja-JP" sz="1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algn="l"/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次の分野の中から３つ以内で選択し、□に「レ」を記入してください。</a:t>
            </a:r>
            <a:endParaRPr lang="en-US" altLang="ja-JP" sz="1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graphicFrame>
        <p:nvGraphicFramePr>
          <p:cNvPr id="2" name="表 1">
            <a:extLst>
              <a:ext uri="{FF2B5EF4-FFF2-40B4-BE49-F238E27FC236}">
                <a16:creationId xmlns:a16="http://schemas.microsoft.com/office/drawing/2014/main" id="{70C60BAA-014A-ABEE-7C86-BB6072B05D66}"/>
              </a:ext>
            </a:extLst>
          </p:cNvPr>
          <p:cNvGraphicFramePr>
            <a:graphicFrameLocks noGrp="1"/>
          </p:cNvGraphicFramePr>
          <p:nvPr/>
        </p:nvGraphicFramePr>
        <p:xfrm>
          <a:off x="203590" y="1385361"/>
          <a:ext cx="6527409" cy="1097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527409">
                  <a:extLst>
                    <a:ext uri="{9D8B030D-6E8A-4147-A177-3AD203B41FA5}">
                      <a16:colId xmlns:a16="http://schemas.microsoft.com/office/drawing/2014/main" val="4131389783"/>
                    </a:ext>
                  </a:extLst>
                </a:gridCol>
              </a:tblGrid>
              <a:tr h="250958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分　野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63887106"/>
                  </a:ext>
                </a:extLst>
              </a:tr>
              <a:tr h="706982">
                <a:tc>
                  <a:txBody>
                    <a:bodyPr/>
                    <a:lstStyle/>
                    <a:p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□ ①建築計画　　　□ ②建築意匠　　　□ ③都市計画　　　□ ④建築史</a:t>
                      </a:r>
                    </a:p>
                    <a:p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□ ⑤建築法規　　　□ ⑥建築構造　　　□ ⑦建築材料　　　□ ⑧建築生産</a:t>
                      </a:r>
                    </a:p>
                    <a:p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□ ⑨建築施工　　　□ ⑩建築積算　　　□ ⑪建築環境　　　□ ⑫建築設備</a:t>
                      </a:r>
                    </a:p>
                    <a:p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□ ⑬建築防災　　　□ ⑬住居学        □ ⑭その他（　　　　　　　　　　）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07479728"/>
                  </a:ext>
                </a:extLst>
              </a:tr>
            </a:tbl>
          </a:graphicData>
        </a:graphic>
      </p:graphicFrame>
      <p:sp>
        <p:nvSpPr>
          <p:cNvPr id="3" name="タイトル 1">
            <a:extLst>
              <a:ext uri="{FF2B5EF4-FFF2-40B4-BE49-F238E27FC236}">
                <a16:creationId xmlns:a16="http://schemas.microsoft.com/office/drawing/2014/main" id="{8A6CDD1F-F92C-B999-3918-24037F31B6E7}"/>
              </a:ext>
            </a:extLst>
          </p:cNvPr>
          <p:cNvSpPr txBox="1">
            <a:spLocks/>
          </p:cNvSpPr>
          <p:nvPr/>
        </p:nvSpPr>
        <p:spPr>
          <a:xfrm>
            <a:off x="9267" y="36222"/>
            <a:ext cx="6857999" cy="490278"/>
          </a:xfrm>
          <a:prstGeom prst="rect">
            <a:avLst/>
          </a:prstGeom>
        </p:spPr>
        <p:txBody>
          <a:bodyPr vert="horz" lIns="51435" tIns="25718" rIns="51435" bIns="25718" rtlCol="0" anchor="ctr" anchorCtr="0">
            <a:noAutofit/>
          </a:bodyPr>
          <a:lstStyle>
            <a:lvl1pPr algn="ctr" defTabSz="121917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8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新潟県職員（大学卒業程度：春季募集枠）</a:t>
            </a:r>
            <a:endParaRPr lang="en-US" altLang="ja-JP" sz="16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建築　専門性確認シート</a:t>
            </a:r>
          </a:p>
        </p:txBody>
      </p:sp>
      <p:sp>
        <p:nvSpPr>
          <p:cNvPr id="4" name="タイトル 1">
            <a:extLst>
              <a:ext uri="{FF2B5EF4-FFF2-40B4-BE49-F238E27FC236}">
                <a16:creationId xmlns:a16="http://schemas.microsoft.com/office/drawing/2014/main" id="{B72E86F7-30AA-CE44-D2C0-7957A77D1A4F}"/>
              </a:ext>
            </a:extLst>
          </p:cNvPr>
          <p:cNvSpPr txBox="1">
            <a:spLocks/>
          </p:cNvSpPr>
          <p:nvPr/>
        </p:nvSpPr>
        <p:spPr>
          <a:xfrm>
            <a:off x="5480050" y="143717"/>
            <a:ext cx="1250949" cy="306009"/>
          </a:xfrm>
          <a:prstGeom prst="rect">
            <a:avLst/>
          </a:prstGeom>
          <a:solidFill>
            <a:schemeClr val="tx1"/>
          </a:solidFill>
          <a:ln w="28575">
            <a:solidFill>
              <a:schemeClr val="tx1"/>
            </a:solidFill>
          </a:ln>
        </p:spPr>
        <p:txBody>
          <a:bodyPr vert="horz" lIns="51435" tIns="25718" rIns="51435" bIns="25718" rtlCol="0" anchor="ctr" anchorCtr="0">
            <a:noAutofit/>
          </a:bodyPr>
          <a:lstStyle>
            <a:lvl1pPr algn="ctr" defTabSz="121917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8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10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受験申込時に提出</a:t>
            </a:r>
            <a:endParaRPr lang="en-US" altLang="ja-JP" sz="1000" b="1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5" name="タイトル 1">
            <a:extLst>
              <a:ext uri="{FF2B5EF4-FFF2-40B4-BE49-F238E27FC236}">
                <a16:creationId xmlns:a16="http://schemas.microsoft.com/office/drawing/2014/main" id="{C30BCDD8-1A3A-710D-A10F-2C03633FB0FF}"/>
              </a:ext>
            </a:extLst>
          </p:cNvPr>
          <p:cNvSpPr txBox="1">
            <a:spLocks/>
          </p:cNvSpPr>
          <p:nvPr/>
        </p:nvSpPr>
        <p:spPr>
          <a:xfrm>
            <a:off x="98167" y="88832"/>
            <a:ext cx="1146433" cy="649951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 vert="horz" lIns="51435" tIns="25718" rIns="51435" bIns="25718" rtlCol="0" anchor="ctr" anchorCtr="0">
            <a:noAutofit/>
          </a:bodyPr>
          <a:lstStyle>
            <a:lvl1pPr algn="ctr" defTabSz="121917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8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ja-JP" sz="16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【</a:t>
            </a:r>
            <a:r>
              <a:rPr lang="ja-JP" altLang="en-US" sz="16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記載例</a:t>
            </a:r>
            <a:r>
              <a:rPr lang="en-US" altLang="ja-JP" sz="16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】</a:t>
            </a:r>
          </a:p>
        </p:txBody>
      </p:sp>
      <p:sp>
        <p:nvSpPr>
          <p:cNvPr id="6" name="タイトル 1">
            <a:extLst>
              <a:ext uri="{FF2B5EF4-FFF2-40B4-BE49-F238E27FC236}">
                <a16:creationId xmlns:a16="http://schemas.microsoft.com/office/drawing/2014/main" id="{93D0138F-653F-E0A3-5A8C-F7F591DAAECD}"/>
              </a:ext>
            </a:extLst>
          </p:cNvPr>
          <p:cNvSpPr txBox="1">
            <a:spLocks/>
          </p:cNvSpPr>
          <p:nvPr/>
        </p:nvSpPr>
        <p:spPr>
          <a:xfrm>
            <a:off x="5103585" y="1209918"/>
            <a:ext cx="1627414" cy="410916"/>
          </a:xfrm>
          <a:prstGeom prst="rect">
            <a:avLst/>
          </a:prstGeom>
          <a:solidFill>
            <a:srgbClr val="FFFF00"/>
          </a:solidFill>
          <a:ln w="28575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lIns="51435" tIns="25718" rIns="51435" bIns="25718" rtlCol="0" anchor="ctr" anchorCtr="0">
            <a:noAutofit/>
          </a:bodyPr>
          <a:lstStyle>
            <a:lvl1pPr algn="ctr" defTabSz="121917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8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11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分野の中から３つ以内で</a:t>
            </a:r>
            <a:endParaRPr lang="en-US" altLang="ja-JP" sz="11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1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選択し、□に「レ」を記入</a:t>
            </a:r>
            <a:endParaRPr lang="en-US" altLang="ja-JP" sz="11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7" name="メモ 2">
            <a:extLst>
              <a:ext uri="{FF2B5EF4-FFF2-40B4-BE49-F238E27FC236}">
                <a16:creationId xmlns:a16="http://schemas.microsoft.com/office/drawing/2014/main" id="{EA23EA43-2899-9F65-C597-AE06C5BE1FEC}"/>
              </a:ext>
            </a:extLst>
          </p:cNvPr>
          <p:cNvSpPr/>
          <p:nvPr/>
        </p:nvSpPr>
        <p:spPr>
          <a:xfrm>
            <a:off x="341475" y="4499159"/>
            <a:ext cx="6237125" cy="4924240"/>
          </a:xfrm>
          <a:prstGeom prst="foldedCorner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kumimoji="1" lang="en-US" altLang="ja-JP" sz="16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【</a:t>
            </a:r>
            <a:r>
              <a:rPr kumimoji="1" lang="ja-JP" altLang="en-US" sz="16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作成上の注意事項</a:t>
            </a:r>
            <a:r>
              <a:rPr kumimoji="1" lang="en-US" altLang="ja-JP" sz="16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】</a:t>
            </a:r>
          </a:p>
          <a:p>
            <a:endParaRPr kumimoji="1" lang="en-US" altLang="ja-JP" sz="14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285750" indent="-285750">
              <a:buFont typeface="Meiryo UI" panose="020B0604030504040204" pitchFamily="50" charset="-128"/>
              <a:buChar char="○"/>
            </a:pPr>
            <a:r>
              <a:rPr kumimoji="1"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記載例（本スライド１～２ページ）は提出不要</a:t>
            </a:r>
            <a:endParaRPr kumimoji="1" lang="en-US" altLang="ja-JP" sz="14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285750" indent="-285750">
              <a:buFont typeface="Meiryo UI" panose="020B0604030504040204" pitchFamily="50" charset="-128"/>
              <a:buChar char="○"/>
            </a:pPr>
            <a:endParaRPr kumimoji="1" lang="en-US" altLang="ja-JP" sz="14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285750" indent="-285750">
              <a:buFont typeface="Meiryo UI" panose="020B0604030504040204" pitchFamily="50" charset="-128"/>
              <a:buChar char="○"/>
            </a:pPr>
            <a:r>
              <a:rPr kumimoji="1"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受験番号欄は記入不要</a:t>
            </a:r>
          </a:p>
          <a:p>
            <a:pPr marL="285750" indent="-285750">
              <a:buFont typeface="Meiryo UI" panose="020B0604030504040204" pitchFamily="50" charset="-128"/>
              <a:buChar char="○"/>
            </a:pPr>
            <a:r>
              <a:rPr kumimoji="1" lang="en-US" altLang="ja-JP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PowerPoint</a:t>
            </a:r>
            <a:r>
              <a:rPr kumimoji="1"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又は手書きで作成すること</a:t>
            </a:r>
          </a:p>
          <a:p>
            <a:pPr marL="285750" indent="-285750">
              <a:buFont typeface="Meiryo UI" panose="020B0604030504040204" pitchFamily="50" charset="-128"/>
              <a:buChar char="○"/>
            </a:pPr>
            <a:r>
              <a:rPr kumimoji="1"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シートは２枚以内で、スライドのサイズ・枠の大きさは変更不可</a:t>
            </a:r>
          </a:p>
          <a:p>
            <a:pPr marL="285750" indent="-285750">
              <a:buFont typeface="Meiryo UI" panose="020B0604030504040204" pitchFamily="50" charset="-128"/>
              <a:buChar char="○"/>
            </a:pPr>
            <a:r>
              <a:rPr kumimoji="1"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文字の大きさは</a:t>
            </a:r>
            <a:r>
              <a:rPr kumimoji="1" lang="en-US" altLang="ja-JP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12</a:t>
            </a:r>
            <a:r>
              <a:rPr kumimoji="1"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ポイントを目安とし、適宜変更してよい</a:t>
            </a:r>
            <a:endParaRPr kumimoji="1" lang="en-US" altLang="ja-JP" sz="14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285750" indent="-285750">
              <a:buFont typeface="Meiryo UI" panose="020B0604030504040204" pitchFamily="50" charset="-128"/>
              <a:buChar char="○"/>
            </a:pPr>
            <a:r>
              <a:rPr kumimoji="1"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フォント・レイアウトは自由で、必要に応じて写真や図も掲載してよい</a:t>
            </a:r>
          </a:p>
          <a:p>
            <a:pPr marL="285750" indent="-285750">
              <a:buFont typeface="Meiryo UI" panose="020B0604030504040204" pitchFamily="50" charset="-128"/>
              <a:buChar char="○"/>
            </a:pPr>
            <a:r>
              <a:rPr kumimoji="1"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カラー表示を前提に作成すること</a:t>
            </a:r>
            <a:endParaRPr kumimoji="1" lang="en-US" altLang="ja-JP" sz="14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285750" indent="-285750">
              <a:buFont typeface="Meiryo UI" panose="020B0604030504040204" pitchFamily="50" charset="-128"/>
              <a:buChar char="○"/>
            </a:pPr>
            <a:endParaRPr kumimoji="1" lang="en-US" altLang="ja-JP" sz="14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285750" indent="-285750">
              <a:buFont typeface="Meiryo UI" panose="020B0604030504040204" pitchFamily="50" charset="-128"/>
              <a:buChar char="○"/>
            </a:pPr>
            <a:r>
              <a:rPr kumimoji="1"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第２次試験では、本シートに基づいて専門性を確認する個別面接を行います。「専門性確認のための個別面接」では、シートの２の記載内容に基づき、受験者の方にプレゼンテーション（５分程度）をしていただくとともに、プレゼンテーションの内容及びシートの１で選択した分野を中心に質疑応答を行います。</a:t>
            </a:r>
            <a:br>
              <a:rPr kumimoji="1" lang="en-US" altLang="ja-JP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kumimoji="1"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＊面接時は、持参したシートの写しを面接室へ持ち込み可能</a:t>
            </a:r>
            <a:endParaRPr kumimoji="1" lang="en-US" altLang="ja-JP" sz="14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kumimoji="1" lang="en-US" altLang="ja-JP" sz="14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（質問例）プレゼンテーションで「○○○」の話が出ましたが、「△△△」との違いを</a:t>
            </a:r>
            <a:endParaRPr kumimoji="1" lang="en-US" altLang="ja-JP" sz="14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　　　　　簡単に説明してください。</a:t>
            </a:r>
            <a:endParaRPr kumimoji="1" lang="en-US" altLang="ja-JP" sz="14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8" name="四角形: 角を丸くする 7">
            <a:extLst>
              <a:ext uri="{FF2B5EF4-FFF2-40B4-BE49-F238E27FC236}">
                <a16:creationId xmlns:a16="http://schemas.microsoft.com/office/drawing/2014/main" id="{A33E2834-8167-C10A-865D-471F1823501B}"/>
              </a:ext>
            </a:extLst>
          </p:cNvPr>
          <p:cNvSpPr/>
          <p:nvPr/>
        </p:nvSpPr>
        <p:spPr>
          <a:xfrm>
            <a:off x="5810458" y="3406078"/>
            <a:ext cx="930700" cy="474619"/>
          </a:xfrm>
          <a:prstGeom prst="round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400"/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BB7BFA85-63D6-A404-73F6-A8AC5310349E}"/>
              </a:ext>
            </a:extLst>
          </p:cNvPr>
          <p:cNvSpPr txBox="1"/>
          <p:nvPr/>
        </p:nvSpPr>
        <p:spPr>
          <a:xfrm>
            <a:off x="5042407" y="3880697"/>
            <a:ext cx="1882916" cy="4154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050" b="1" dirty="0">
                <a:solidFill>
                  <a:srgbClr val="FF0000"/>
                </a:solidFill>
              </a:rPr>
              <a:t>シートが片面１枚で収まる場合は「</a:t>
            </a:r>
            <a:r>
              <a:rPr lang="en-US" altLang="ja-JP" sz="1050" b="1" dirty="0">
                <a:solidFill>
                  <a:srgbClr val="FF0000"/>
                </a:solidFill>
              </a:rPr>
              <a:t>1</a:t>
            </a:r>
            <a:r>
              <a:rPr lang="ja-JP" altLang="en-US" sz="1050" b="1" dirty="0">
                <a:solidFill>
                  <a:srgbClr val="FF0000"/>
                </a:solidFill>
              </a:rPr>
              <a:t>／</a:t>
            </a:r>
            <a:r>
              <a:rPr lang="en-US" altLang="ja-JP" sz="1050" b="1" dirty="0">
                <a:solidFill>
                  <a:srgbClr val="FF0000"/>
                </a:solidFill>
              </a:rPr>
              <a:t>1</a:t>
            </a:r>
            <a:r>
              <a:rPr lang="ja-JP" altLang="en-US" sz="1050" b="1" dirty="0">
                <a:solidFill>
                  <a:srgbClr val="FF0000"/>
                </a:solidFill>
              </a:rPr>
              <a:t>」とすること</a:t>
            </a: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6D9EAE55-9ACD-E7C5-D298-D3CD14C53D2D}"/>
              </a:ext>
            </a:extLst>
          </p:cNvPr>
          <p:cNvSpPr txBox="1"/>
          <p:nvPr/>
        </p:nvSpPr>
        <p:spPr>
          <a:xfrm>
            <a:off x="1686573" y="1624129"/>
            <a:ext cx="3175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レ</a:t>
            </a: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DF8019E6-DFC4-5C37-1C2C-05514B9F6EAA}"/>
              </a:ext>
            </a:extLst>
          </p:cNvPr>
          <p:cNvSpPr txBox="1"/>
          <p:nvPr/>
        </p:nvSpPr>
        <p:spPr>
          <a:xfrm>
            <a:off x="263877" y="1809941"/>
            <a:ext cx="3175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レ</a:t>
            </a: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25BCF7B0-553E-5D2C-5425-B938D7D2E33E}"/>
              </a:ext>
            </a:extLst>
          </p:cNvPr>
          <p:cNvSpPr txBox="1"/>
          <p:nvPr/>
        </p:nvSpPr>
        <p:spPr>
          <a:xfrm>
            <a:off x="3220821" y="611501"/>
            <a:ext cx="1169143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ja-JP" altLang="en-US" sz="1400" b="1" dirty="0">
                <a:solidFill>
                  <a:srgbClr val="FF0000"/>
                </a:solidFill>
              </a:rPr>
              <a:t>記入不要</a:t>
            </a: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AC659C2B-9DC4-B9FF-5E4D-E85EC2CC3ACE}"/>
              </a:ext>
            </a:extLst>
          </p:cNvPr>
          <p:cNvSpPr txBox="1"/>
          <p:nvPr/>
        </p:nvSpPr>
        <p:spPr>
          <a:xfrm>
            <a:off x="3165312" y="1624129"/>
            <a:ext cx="3175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レ</a:t>
            </a:r>
          </a:p>
        </p:txBody>
      </p:sp>
    </p:spTree>
    <p:extLst>
      <p:ext uri="{BB962C8B-B14F-4D97-AF65-F5344CB8AC3E}">
        <p14:creationId xmlns:p14="http://schemas.microsoft.com/office/powerpoint/2010/main" val="35125336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ADE3404-44CE-954B-82C3-0F917C1E3AA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" name="表 13">
            <a:extLst>
              <a:ext uri="{FF2B5EF4-FFF2-40B4-BE49-F238E27FC236}">
                <a16:creationId xmlns:a16="http://schemas.microsoft.com/office/drawing/2014/main" id="{CEE5FBD9-72AC-7220-AB57-CC2BDD17259E}"/>
              </a:ext>
            </a:extLst>
          </p:cNvPr>
          <p:cNvGraphicFramePr>
            <a:graphicFrameLocks noGrp="1"/>
          </p:cNvGraphicFramePr>
          <p:nvPr/>
        </p:nvGraphicFramePr>
        <p:xfrm>
          <a:off x="2159000" y="588193"/>
          <a:ext cx="4572000" cy="2971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05114">
                  <a:extLst>
                    <a:ext uri="{9D8B030D-6E8A-4147-A177-3AD203B41FA5}">
                      <a16:colId xmlns:a16="http://schemas.microsoft.com/office/drawing/2014/main" val="3002756784"/>
                    </a:ext>
                  </a:extLst>
                </a:gridCol>
                <a:gridCol w="1280886">
                  <a:extLst>
                    <a:ext uri="{9D8B030D-6E8A-4147-A177-3AD203B41FA5}">
                      <a16:colId xmlns:a16="http://schemas.microsoft.com/office/drawing/2014/main" val="2428254366"/>
                    </a:ext>
                  </a:extLst>
                </a:gridCol>
                <a:gridCol w="838200">
                  <a:extLst>
                    <a:ext uri="{9D8B030D-6E8A-4147-A177-3AD203B41FA5}">
                      <a16:colId xmlns:a16="http://schemas.microsoft.com/office/drawing/2014/main" val="2512029317"/>
                    </a:ext>
                  </a:extLst>
                </a:gridCol>
                <a:gridCol w="1447800">
                  <a:extLst>
                    <a:ext uri="{9D8B030D-6E8A-4147-A177-3AD203B41FA5}">
                      <a16:colId xmlns:a16="http://schemas.microsoft.com/office/drawing/2014/main" val="2137537510"/>
                    </a:ext>
                  </a:extLst>
                </a:gridCol>
              </a:tblGrid>
              <a:tr h="257629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1" dirty="0">
                          <a:solidFill>
                            <a:sysClr val="windowText" lastClr="000000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受験番号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0" dirty="0">
                        <a:solidFill>
                          <a:sysClr val="windowText" lastClr="000000"/>
                        </a:solidFill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1" dirty="0">
                          <a:solidFill>
                            <a:sysClr val="windowText" lastClr="000000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氏　名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0" dirty="0">
                        <a:solidFill>
                          <a:sysClr val="windowText" lastClr="000000"/>
                        </a:solidFill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47818574"/>
                  </a:ext>
                </a:extLst>
              </a:tr>
            </a:tbl>
          </a:graphicData>
        </a:graphic>
      </p:graphicFrame>
      <p:graphicFrame>
        <p:nvGraphicFramePr>
          <p:cNvPr id="17" name="表 16">
            <a:extLst>
              <a:ext uri="{FF2B5EF4-FFF2-40B4-BE49-F238E27FC236}">
                <a16:creationId xmlns:a16="http://schemas.microsoft.com/office/drawing/2014/main" id="{402FEF4C-6AF1-5AB9-672C-0AF304649CF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52558663"/>
              </p:ext>
            </p:extLst>
          </p:nvPr>
        </p:nvGraphicFramePr>
        <p:xfrm>
          <a:off x="203590" y="1143000"/>
          <a:ext cx="6527410" cy="862511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44524">
                  <a:extLst>
                    <a:ext uri="{9D8B030D-6E8A-4147-A177-3AD203B41FA5}">
                      <a16:colId xmlns:a16="http://schemas.microsoft.com/office/drawing/2014/main" val="4131389783"/>
                    </a:ext>
                  </a:extLst>
                </a:gridCol>
                <a:gridCol w="595086">
                  <a:extLst>
                    <a:ext uri="{9D8B030D-6E8A-4147-A177-3AD203B41FA5}">
                      <a16:colId xmlns:a16="http://schemas.microsoft.com/office/drawing/2014/main" val="261137250"/>
                    </a:ext>
                  </a:extLst>
                </a:gridCol>
                <a:gridCol w="3987800">
                  <a:extLst>
                    <a:ext uri="{9D8B030D-6E8A-4147-A177-3AD203B41FA5}">
                      <a16:colId xmlns:a16="http://schemas.microsoft.com/office/drawing/2014/main" val="1371226559"/>
                    </a:ext>
                  </a:extLst>
                </a:gridCol>
              </a:tblGrid>
              <a:tr h="444955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選択した分野の番号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②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２／２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63887106"/>
                  </a:ext>
                </a:extLst>
              </a:tr>
              <a:tr h="8180159">
                <a:tc gridSpan="3">
                  <a:txBody>
                    <a:bodyPr/>
                    <a:lstStyle/>
                    <a:p>
                      <a:endParaRPr kumimoji="1" lang="ja-JP" altLang="en-US" sz="1200" dirty="0">
                        <a:solidFill>
                          <a:schemeClr val="tx1"/>
                        </a:solidFill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07479728"/>
                  </a:ext>
                </a:extLst>
              </a:tr>
            </a:tbl>
          </a:graphicData>
        </a:graphic>
      </p:graphicFrame>
      <p:sp>
        <p:nvSpPr>
          <p:cNvPr id="2" name="タイトル 1">
            <a:extLst>
              <a:ext uri="{FF2B5EF4-FFF2-40B4-BE49-F238E27FC236}">
                <a16:creationId xmlns:a16="http://schemas.microsoft.com/office/drawing/2014/main" id="{762DFEB0-8DCB-8B0E-089E-7056EEAE35DE}"/>
              </a:ext>
            </a:extLst>
          </p:cNvPr>
          <p:cNvSpPr txBox="1">
            <a:spLocks/>
          </p:cNvSpPr>
          <p:nvPr/>
        </p:nvSpPr>
        <p:spPr>
          <a:xfrm>
            <a:off x="9267" y="36222"/>
            <a:ext cx="6857999" cy="490278"/>
          </a:xfrm>
          <a:prstGeom prst="rect">
            <a:avLst/>
          </a:prstGeom>
        </p:spPr>
        <p:txBody>
          <a:bodyPr vert="horz" lIns="51435" tIns="25718" rIns="51435" bIns="25718" rtlCol="0" anchor="ctr" anchorCtr="0">
            <a:noAutofit/>
          </a:bodyPr>
          <a:lstStyle>
            <a:lvl1pPr algn="ctr" defTabSz="121917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8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新潟県職員（大学卒業程度：春季募集枠）</a:t>
            </a:r>
            <a:endParaRPr lang="en-US" altLang="ja-JP" sz="16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建築　専門性確認シート</a:t>
            </a: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3EBD9462-46B7-589F-C7C2-C963850EC8F5}"/>
              </a:ext>
            </a:extLst>
          </p:cNvPr>
          <p:cNvSpPr txBox="1"/>
          <p:nvPr/>
        </p:nvSpPr>
        <p:spPr>
          <a:xfrm>
            <a:off x="3220821" y="611501"/>
            <a:ext cx="1169143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ja-JP" altLang="en-US" sz="1400" b="1" dirty="0">
                <a:solidFill>
                  <a:srgbClr val="FF0000"/>
                </a:solidFill>
              </a:rPr>
              <a:t>記入不要</a:t>
            </a:r>
          </a:p>
        </p:txBody>
      </p:sp>
      <p:sp>
        <p:nvSpPr>
          <p:cNvPr id="4" name="タイトル 1">
            <a:extLst>
              <a:ext uri="{FF2B5EF4-FFF2-40B4-BE49-F238E27FC236}">
                <a16:creationId xmlns:a16="http://schemas.microsoft.com/office/drawing/2014/main" id="{DF2C29C4-2D41-F2BF-D07B-52713FB01C7E}"/>
              </a:ext>
            </a:extLst>
          </p:cNvPr>
          <p:cNvSpPr txBox="1">
            <a:spLocks/>
          </p:cNvSpPr>
          <p:nvPr/>
        </p:nvSpPr>
        <p:spPr>
          <a:xfrm>
            <a:off x="98167" y="88832"/>
            <a:ext cx="1146433" cy="649951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 vert="horz" lIns="51435" tIns="25718" rIns="51435" bIns="25718" rtlCol="0" anchor="ctr" anchorCtr="0">
            <a:noAutofit/>
          </a:bodyPr>
          <a:lstStyle>
            <a:lvl1pPr algn="ctr" defTabSz="121917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8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ja-JP" sz="16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【</a:t>
            </a:r>
            <a:r>
              <a:rPr lang="ja-JP" altLang="en-US" sz="16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記載例</a:t>
            </a:r>
            <a:r>
              <a:rPr lang="en-US" altLang="ja-JP" sz="16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】</a:t>
            </a:r>
          </a:p>
        </p:txBody>
      </p:sp>
    </p:spTree>
    <p:extLst>
      <p:ext uri="{BB962C8B-B14F-4D97-AF65-F5344CB8AC3E}">
        <p14:creationId xmlns:p14="http://schemas.microsoft.com/office/powerpoint/2010/main" val="336928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7199CFB-652D-7094-A67F-A45C0B3F7A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" name="表 13">
            <a:extLst>
              <a:ext uri="{FF2B5EF4-FFF2-40B4-BE49-F238E27FC236}">
                <a16:creationId xmlns:a16="http://schemas.microsoft.com/office/drawing/2014/main" id="{073FF807-DC56-6B13-6947-E180C19CE14A}"/>
              </a:ext>
            </a:extLst>
          </p:cNvPr>
          <p:cNvGraphicFramePr>
            <a:graphicFrameLocks noGrp="1"/>
          </p:cNvGraphicFramePr>
          <p:nvPr/>
        </p:nvGraphicFramePr>
        <p:xfrm>
          <a:off x="2159000" y="588193"/>
          <a:ext cx="4572000" cy="2971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05114">
                  <a:extLst>
                    <a:ext uri="{9D8B030D-6E8A-4147-A177-3AD203B41FA5}">
                      <a16:colId xmlns:a16="http://schemas.microsoft.com/office/drawing/2014/main" val="3002756784"/>
                    </a:ext>
                  </a:extLst>
                </a:gridCol>
                <a:gridCol w="1280886">
                  <a:extLst>
                    <a:ext uri="{9D8B030D-6E8A-4147-A177-3AD203B41FA5}">
                      <a16:colId xmlns:a16="http://schemas.microsoft.com/office/drawing/2014/main" val="2428254366"/>
                    </a:ext>
                  </a:extLst>
                </a:gridCol>
                <a:gridCol w="838200">
                  <a:extLst>
                    <a:ext uri="{9D8B030D-6E8A-4147-A177-3AD203B41FA5}">
                      <a16:colId xmlns:a16="http://schemas.microsoft.com/office/drawing/2014/main" val="2512029317"/>
                    </a:ext>
                  </a:extLst>
                </a:gridCol>
                <a:gridCol w="1447800">
                  <a:extLst>
                    <a:ext uri="{9D8B030D-6E8A-4147-A177-3AD203B41FA5}">
                      <a16:colId xmlns:a16="http://schemas.microsoft.com/office/drawing/2014/main" val="2137537510"/>
                    </a:ext>
                  </a:extLst>
                </a:gridCol>
              </a:tblGrid>
              <a:tr h="257629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1" dirty="0">
                          <a:solidFill>
                            <a:sysClr val="windowText" lastClr="000000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受験番号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0" dirty="0">
                        <a:solidFill>
                          <a:sysClr val="windowText" lastClr="000000"/>
                        </a:solidFill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1" dirty="0">
                          <a:solidFill>
                            <a:sysClr val="windowText" lastClr="000000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氏　名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0" dirty="0">
                        <a:solidFill>
                          <a:sysClr val="windowText" lastClr="000000"/>
                        </a:solidFill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47818574"/>
                  </a:ext>
                </a:extLst>
              </a:tr>
            </a:tbl>
          </a:graphicData>
        </a:graphic>
      </p:graphicFrame>
      <p:graphicFrame>
        <p:nvGraphicFramePr>
          <p:cNvPr id="17" name="表 16">
            <a:extLst>
              <a:ext uri="{FF2B5EF4-FFF2-40B4-BE49-F238E27FC236}">
                <a16:creationId xmlns:a16="http://schemas.microsoft.com/office/drawing/2014/main" id="{531642B7-1FF2-2428-1364-605A661B90DF}"/>
              </a:ext>
            </a:extLst>
          </p:cNvPr>
          <p:cNvGraphicFramePr>
            <a:graphicFrameLocks noGrp="1"/>
          </p:cNvGraphicFramePr>
          <p:nvPr/>
        </p:nvGraphicFramePr>
        <p:xfrm>
          <a:off x="203590" y="3503390"/>
          <a:ext cx="6527410" cy="626472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44524">
                  <a:extLst>
                    <a:ext uri="{9D8B030D-6E8A-4147-A177-3AD203B41FA5}">
                      <a16:colId xmlns:a16="http://schemas.microsoft.com/office/drawing/2014/main" val="4131389783"/>
                    </a:ext>
                  </a:extLst>
                </a:gridCol>
                <a:gridCol w="595086">
                  <a:extLst>
                    <a:ext uri="{9D8B030D-6E8A-4147-A177-3AD203B41FA5}">
                      <a16:colId xmlns:a16="http://schemas.microsoft.com/office/drawing/2014/main" val="261137250"/>
                    </a:ext>
                  </a:extLst>
                </a:gridCol>
                <a:gridCol w="3987800">
                  <a:extLst>
                    <a:ext uri="{9D8B030D-6E8A-4147-A177-3AD203B41FA5}">
                      <a16:colId xmlns:a16="http://schemas.microsoft.com/office/drawing/2014/main" val="1371226559"/>
                    </a:ext>
                  </a:extLst>
                </a:gridCol>
              </a:tblGrid>
              <a:tr h="323186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選択した分野の番号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>
                        <a:solidFill>
                          <a:schemeClr val="tx1"/>
                        </a:solidFill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１／２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63887106"/>
                  </a:ext>
                </a:extLst>
              </a:tr>
              <a:tr h="5941538">
                <a:tc gridSpan="3">
                  <a:txBody>
                    <a:bodyPr/>
                    <a:lstStyle/>
                    <a:p>
                      <a:endParaRPr kumimoji="1" lang="en-US" altLang="ja-JP" sz="1200" dirty="0">
                        <a:solidFill>
                          <a:schemeClr val="tx1"/>
                        </a:solidFill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07479728"/>
                  </a:ext>
                </a:extLst>
              </a:tr>
            </a:tbl>
          </a:graphicData>
        </a:graphic>
      </p:graphicFrame>
      <p:sp>
        <p:nvSpPr>
          <p:cNvPr id="9" name="タイトル 1">
            <a:extLst>
              <a:ext uri="{FF2B5EF4-FFF2-40B4-BE49-F238E27FC236}">
                <a16:creationId xmlns:a16="http://schemas.microsoft.com/office/drawing/2014/main" id="{71F73CD0-9B48-678B-3E0A-7A3A701F093B}"/>
              </a:ext>
            </a:extLst>
          </p:cNvPr>
          <p:cNvSpPr txBox="1">
            <a:spLocks/>
          </p:cNvSpPr>
          <p:nvPr/>
        </p:nvSpPr>
        <p:spPr>
          <a:xfrm>
            <a:off x="9267" y="2778582"/>
            <a:ext cx="6857999" cy="724808"/>
          </a:xfrm>
          <a:prstGeom prst="rect">
            <a:avLst/>
          </a:prstGeom>
        </p:spPr>
        <p:txBody>
          <a:bodyPr vert="horz" lIns="51435" tIns="25718" rIns="51435" bIns="25718" rtlCol="0" anchor="ctr" anchorCtr="0">
            <a:noAutofit/>
          </a:bodyPr>
          <a:lstStyle>
            <a:lvl1pPr algn="ctr" defTabSz="121917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8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２　上記で選択した分野から１つを選び、これまで取り組んできたことと、その知識や経験を</a:t>
            </a:r>
            <a:endParaRPr lang="en-US" altLang="ja-JP" sz="1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algn="l"/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県職員としてどのように活かしていきたいか、あなたの考えを具体的に記述してください。</a:t>
            </a:r>
            <a:endParaRPr lang="en-US" altLang="ja-JP" sz="1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algn="l"/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（</a:t>
            </a:r>
            <a:r>
              <a:rPr lang="ja-JP" altLang="en-US" sz="1200" b="1" u="sng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選択した分野の番号を必ず記載すること。</a:t>
            </a:r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表現方法は自由）</a:t>
            </a:r>
            <a:endParaRPr lang="en-US" altLang="ja-JP" sz="1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10" name="タイトル 1">
            <a:extLst>
              <a:ext uri="{FF2B5EF4-FFF2-40B4-BE49-F238E27FC236}">
                <a16:creationId xmlns:a16="http://schemas.microsoft.com/office/drawing/2014/main" id="{5833CFEA-3C78-3C40-1230-FB6D7E250A8D}"/>
              </a:ext>
            </a:extLst>
          </p:cNvPr>
          <p:cNvSpPr txBox="1">
            <a:spLocks/>
          </p:cNvSpPr>
          <p:nvPr/>
        </p:nvSpPr>
        <p:spPr>
          <a:xfrm>
            <a:off x="0" y="838573"/>
            <a:ext cx="6857999" cy="627372"/>
          </a:xfrm>
          <a:prstGeom prst="rect">
            <a:avLst/>
          </a:prstGeom>
        </p:spPr>
        <p:txBody>
          <a:bodyPr vert="horz" lIns="51435" tIns="25718" rIns="51435" bIns="25718" rtlCol="0" anchor="ctr" anchorCtr="0">
            <a:noAutofit/>
          </a:bodyPr>
          <a:lstStyle>
            <a:lvl1pPr algn="ctr" defTabSz="121917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8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１　これまでの専攻学科、研究論文、職務等において培ってきた得意分野・専門分野について、</a:t>
            </a:r>
            <a:endParaRPr lang="en-US" altLang="ja-JP" sz="1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algn="l"/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次の分野の中から３つ以内で選択し、□に「レ」を記入してください。</a:t>
            </a:r>
            <a:endParaRPr lang="en-US" altLang="ja-JP" sz="1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graphicFrame>
        <p:nvGraphicFramePr>
          <p:cNvPr id="2" name="表 1">
            <a:extLst>
              <a:ext uri="{FF2B5EF4-FFF2-40B4-BE49-F238E27FC236}">
                <a16:creationId xmlns:a16="http://schemas.microsoft.com/office/drawing/2014/main" id="{7B10C378-0D16-FC68-A461-3652BAEF36EC}"/>
              </a:ext>
            </a:extLst>
          </p:cNvPr>
          <p:cNvGraphicFramePr>
            <a:graphicFrameLocks noGrp="1"/>
          </p:cNvGraphicFramePr>
          <p:nvPr/>
        </p:nvGraphicFramePr>
        <p:xfrm>
          <a:off x="203590" y="1385361"/>
          <a:ext cx="6527409" cy="1097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527409">
                  <a:extLst>
                    <a:ext uri="{9D8B030D-6E8A-4147-A177-3AD203B41FA5}">
                      <a16:colId xmlns:a16="http://schemas.microsoft.com/office/drawing/2014/main" val="4131389783"/>
                    </a:ext>
                  </a:extLst>
                </a:gridCol>
              </a:tblGrid>
              <a:tr h="250958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分　野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63887106"/>
                  </a:ext>
                </a:extLst>
              </a:tr>
              <a:tr h="706982">
                <a:tc>
                  <a:txBody>
                    <a:bodyPr/>
                    <a:lstStyle/>
                    <a:p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□ ①建築計画　　　□ ②建築意匠　　　□ ③都市計画　　　□ ④建築史</a:t>
                      </a:r>
                    </a:p>
                    <a:p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□ ⑤建築法規　　　□ ⑥建築構造　　　□ ⑦建築材料　　　□ ⑧建築生産</a:t>
                      </a:r>
                    </a:p>
                    <a:p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□ ⑨建築施工　　　□ ⑩建築積算　　　□ ⑪建築環境　　　□ ⑫建築設備</a:t>
                      </a:r>
                    </a:p>
                    <a:p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□ ⑬建築防災　　　□ ⑬住居学        □ ⑭その他（　　　　　　　　　　）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07479728"/>
                  </a:ext>
                </a:extLst>
              </a:tr>
            </a:tbl>
          </a:graphicData>
        </a:graphic>
      </p:graphicFrame>
      <p:sp>
        <p:nvSpPr>
          <p:cNvPr id="3" name="タイトル 1">
            <a:extLst>
              <a:ext uri="{FF2B5EF4-FFF2-40B4-BE49-F238E27FC236}">
                <a16:creationId xmlns:a16="http://schemas.microsoft.com/office/drawing/2014/main" id="{F7E5DC9D-1FB4-0BA2-0263-F5BEF1894631}"/>
              </a:ext>
            </a:extLst>
          </p:cNvPr>
          <p:cNvSpPr txBox="1">
            <a:spLocks/>
          </p:cNvSpPr>
          <p:nvPr/>
        </p:nvSpPr>
        <p:spPr>
          <a:xfrm>
            <a:off x="9267" y="36222"/>
            <a:ext cx="6857999" cy="490278"/>
          </a:xfrm>
          <a:prstGeom prst="rect">
            <a:avLst/>
          </a:prstGeom>
        </p:spPr>
        <p:txBody>
          <a:bodyPr vert="horz" lIns="51435" tIns="25718" rIns="51435" bIns="25718" rtlCol="0" anchor="ctr" anchorCtr="0">
            <a:noAutofit/>
          </a:bodyPr>
          <a:lstStyle>
            <a:lvl1pPr algn="ctr" defTabSz="121917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8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新潟県職員（大学卒業程度：春季募集枠）</a:t>
            </a:r>
            <a:endParaRPr lang="en-US" altLang="ja-JP" sz="16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建築　専門性確認シート</a:t>
            </a:r>
          </a:p>
        </p:txBody>
      </p:sp>
      <p:sp>
        <p:nvSpPr>
          <p:cNvPr id="4" name="タイトル 1">
            <a:extLst>
              <a:ext uri="{FF2B5EF4-FFF2-40B4-BE49-F238E27FC236}">
                <a16:creationId xmlns:a16="http://schemas.microsoft.com/office/drawing/2014/main" id="{5E9EF368-B37D-810E-C0CC-1E700A4A8DDE}"/>
              </a:ext>
            </a:extLst>
          </p:cNvPr>
          <p:cNvSpPr txBox="1">
            <a:spLocks/>
          </p:cNvSpPr>
          <p:nvPr/>
        </p:nvSpPr>
        <p:spPr>
          <a:xfrm>
            <a:off x="5480050" y="143717"/>
            <a:ext cx="1250949" cy="306009"/>
          </a:xfrm>
          <a:prstGeom prst="rect">
            <a:avLst/>
          </a:prstGeom>
          <a:solidFill>
            <a:schemeClr val="tx1"/>
          </a:solidFill>
          <a:ln w="28575">
            <a:solidFill>
              <a:schemeClr val="tx1"/>
            </a:solidFill>
          </a:ln>
        </p:spPr>
        <p:txBody>
          <a:bodyPr vert="horz" lIns="51435" tIns="25718" rIns="51435" bIns="25718" rtlCol="0" anchor="ctr" anchorCtr="0">
            <a:noAutofit/>
          </a:bodyPr>
          <a:lstStyle>
            <a:lvl1pPr algn="ctr" defTabSz="121917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8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10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受験申込時に提出</a:t>
            </a:r>
            <a:endParaRPr lang="en-US" altLang="ja-JP" sz="1000" b="1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892206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16D1C1F-5B6D-2300-214B-AAA2493494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" name="表 13">
            <a:extLst>
              <a:ext uri="{FF2B5EF4-FFF2-40B4-BE49-F238E27FC236}">
                <a16:creationId xmlns:a16="http://schemas.microsoft.com/office/drawing/2014/main" id="{14E36A49-9E4C-CA54-3AD1-3EB60714F5E0}"/>
              </a:ext>
            </a:extLst>
          </p:cNvPr>
          <p:cNvGraphicFramePr>
            <a:graphicFrameLocks noGrp="1"/>
          </p:cNvGraphicFramePr>
          <p:nvPr/>
        </p:nvGraphicFramePr>
        <p:xfrm>
          <a:off x="2159000" y="588193"/>
          <a:ext cx="4572000" cy="2971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05114">
                  <a:extLst>
                    <a:ext uri="{9D8B030D-6E8A-4147-A177-3AD203B41FA5}">
                      <a16:colId xmlns:a16="http://schemas.microsoft.com/office/drawing/2014/main" val="3002756784"/>
                    </a:ext>
                  </a:extLst>
                </a:gridCol>
                <a:gridCol w="1280886">
                  <a:extLst>
                    <a:ext uri="{9D8B030D-6E8A-4147-A177-3AD203B41FA5}">
                      <a16:colId xmlns:a16="http://schemas.microsoft.com/office/drawing/2014/main" val="2428254366"/>
                    </a:ext>
                  </a:extLst>
                </a:gridCol>
                <a:gridCol w="838200">
                  <a:extLst>
                    <a:ext uri="{9D8B030D-6E8A-4147-A177-3AD203B41FA5}">
                      <a16:colId xmlns:a16="http://schemas.microsoft.com/office/drawing/2014/main" val="2512029317"/>
                    </a:ext>
                  </a:extLst>
                </a:gridCol>
                <a:gridCol w="1447800">
                  <a:extLst>
                    <a:ext uri="{9D8B030D-6E8A-4147-A177-3AD203B41FA5}">
                      <a16:colId xmlns:a16="http://schemas.microsoft.com/office/drawing/2014/main" val="2137537510"/>
                    </a:ext>
                  </a:extLst>
                </a:gridCol>
              </a:tblGrid>
              <a:tr h="257629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1" dirty="0">
                          <a:solidFill>
                            <a:sysClr val="windowText" lastClr="000000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受験番号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0" dirty="0">
                        <a:solidFill>
                          <a:sysClr val="windowText" lastClr="000000"/>
                        </a:solidFill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1" dirty="0">
                          <a:solidFill>
                            <a:sysClr val="windowText" lastClr="000000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氏　名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0" dirty="0">
                        <a:solidFill>
                          <a:sysClr val="windowText" lastClr="000000"/>
                        </a:solidFill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47818574"/>
                  </a:ext>
                </a:extLst>
              </a:tr>
            </a:tbl>
          </a:graphicData>
        </a:graphic>
      </p:graphicFrame>
      <p:graphicFrame>
        <p:nvGraphicFramePr>
          <p:cNvPr id="17" name="表 16">
            <a:extLst>
              <a:ext uri="{FF2B5EF4-FFF2-40B4-BE49-F238E27FC236}">
                <a16:creationId xmlns:a16="http://schemas.microsoft.com/office/drawing/2014/main" id="{98722873-7AD3-0390-A0C2-E692E7803653}"/>
              </a:ext>
            </a:extLst>
          </p:cNvPr>
          <p:cNvGraphicFramePr>
            <a:graphicFrameLocks noGrp="1"/>
          </p:cNvGraphicFramePr>
          <p:nvPr/>
        </p:nvGraphicFramePr>
        <p:xfrm>
          <a:off x="203590" y="1143000"/>
          <a:ext cx="6527410" cy="862511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44524">
                  <a:extLst>
                    <a:ext uri="{9D8B030D-6E8A-4147-A177-3AD203B41FA5}">
                      <a16:colId xmlns:a16="http://schemas.microsoft.com/office/drawing/2014/main" val="4131389783"/>
                    </a:ext>
                  </a:extLst>
                </a:gridCol>
                <a:gridCol w="595086">
                  <a:extLst>
                    <a:ext uri="{9D8B030D-6E8A-4147-A177-3AD203B41FA5}">
                      <a16:colId xmlns:a16="http://schemas.microsoft.com/office/drawing/2014/main" val="261137250"/>
                    </a:ext>
                  </a:extLst>
                </a:gridCol>
                <a:gridCol w="3987800">
                  <a:extLst>
                    <a:ext uri="{9D8B030D-6E8A-4147-A177-3AD203B41FA5}">
                      <a16:colId xmlns:a16="http://schemas.microsoft.com/office/drawing/2014/main" val="1371226559"/>
                    </a:ext>
                  </a:extLst>
                </a:gridCol>
              </a:tblGrid>
              <a:tr h="444955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選択した分野の番号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>
                        <a:solidFill>
                          <a:schemeClr val="tx1"/>
                        </a:solidFill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２／２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63887106"/>
                  </a:ext>
                </a:extLst>
              </a:tr>
              <a:tr h="8180159">
                <a:tc gridSpan="3">
                  <a:txBody>
                    <a:bodyPr/>
                    <a:lstStyle/>
                    <a:p>
                      <a:endParaRPr kumimoji="1" lang="ja-JP" altLang="en-US" sz="1200" dirty="0">
                        <a:solidFill>
                          <a:schemeClr val="tx1"/>
                        </a:solidFill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07479728"/>
                  </a:ext>
                </a:extLst>
              </a:tr>
            </a:tbl>
          </a:graphicData>
        </a:graphic>
      </p:graphicFrame>
      <p:sp>
        <p:nvSpPr>
          <p:cNvPr id="2" name="タイトル 1">
            <a:extLst>
              <a:ext uri="{FF2B5EF4-FFF2-40B4-BE49-F238E27FC236}">
                <a16:creationId xmlns:a16="http://schemas.microsoft.com/office/drawing/2014/main" id="{9F8CC7C2-D520-67EE-6CC6-7AC599B29407}"/>
              </a:ext>
            </a:extLst>
          </p:cNvPr>
          <p:cNvSpPr txBox="1">
            <a:spLocks/>
          </p:cNvSpPr>
          <p:nvPr/>
        </p:nvSpPr>
        <p:spPr>
          <a:xfrm>
            <a:off x="9267" y="36222"/>
            <a:ext cx="6857999" cy="490278"/>
          </a:xfrm>
          <a:prstGeom prst="rect">
            <a:avLst/>
          </a:prstGeom>
        </p:spPr>
        <p:txBody>
          <a:bodyPr vert="horz" lIns="51435" tIns="25718" rIns="51435" bIns="25718" rtlCol="0" anchor="ctr" anchorCtr="0">
            <a:noAutofit/>
          </a:bodyPr>
          <a:lstStyle>
            <a:lvl1pPr algn="ctr" defTabSz="121917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8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新潟県職員（大学卒業程度：春季募集枠）</a:t>
            </a:r>
            <a:endParaRPr lang="en-US" altLang="ja-JP" sz="16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建築　専門性確認シート</a:t>
            </a:r>
          </a:p>
        </p:txBody>
      </p:sp>
    </p:spTree>
    <p:extLst>
      <p:ext uri="{BB962C8B-B14F-4D97-AF65-F5344CB8AC3E}">
        <p14:creationId xmlns:p14="http://schemas.microsoft.com/office/powerpoint/2010/main" val="216325847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966</TotalTime>
  <Words>731</Words>
  <Application>Microsoft Office PowerPoint</Application>
  <PresentationFormat>A4 210 x 297 mm</PresentationFormat>
  <Paragraphs>75</Paragraphs>
  <Slides>4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4</vt:i4>
      </vt:variant>
    </vt:vector>
  </HeadingPairs>
  <TitlesOfParts>
    <vt:vector size="11" baseType="lpstr">
      <vt:lpstr>Meiryo UI</vt:lpstr>
      <vt:lpstr>ＭＳ ゴシック</vt:lpstr>
      <vt:lpstr>游ゴシック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>新潟県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新潟県</dc:creator>
  <cp:lastModifiedBy>新潟県</cp:lastModifiedBy>
  <cp:revision>88</cp:revision>
  <cp:lastPrinted>2026-02-18T07:08:12Z</cp:lastPrinted>
  <dcterms:created xsi:type="dcterms:W3CDTF">2022-02-03T02:40:13Z</dcterms:created>
  <dcterms:modified xsi:type="dcterms:W3CDTF">2026-02-18T07:08:14Z</dcterms:modified>
</cp:coreProperties>
</file>