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handoutMasterIdLst>
    <p:handoutMasterId r:id="rId7"/>
  </p:handoutMasterIdLst>
  <p:sldIdLst>
    <p:sldId id="262" r:id="rId2"/>
    <p:sldId id="263" r:id="rId3"/>
    <p:sldId id="264" r:id="rId4"/>
    <p:sldId id="265" r:id="rId5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333" autoAdjust="0"/>
  </p:normalViewPr>
  <p:slideViewPr>
    <p:cSldViewPr snapToGrid="0">
      <p:cViewPr>
        <p:scale>
          <a:sx n="75" d="100"/>
          <a:sy n="75" d="100"/>
        </p:scale>
        <p:origin x="321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8693"/>
          </a:xfrm>
          <a:prstGeom prst="rect">
            <a:avLst/>
          </a:prstGeom>
        </p:spPr>
        <p:txBody>
          <a:bodyPr vert="horz" lIns="95674" tIns="47838" rIns="95674" bIns="4783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41" y="1"/>
            <a:ext cx="2949787" cy="498693"/>
          </a:xfrm>
          <a:prstGeom prst="rect">
            <a:avLst/>
          </a:prstGeom>
        </p:spPr>
        <p:txBody>
          <a:bodyPr vert="horz" lIns="95674" tIns="47838" rIns="95674" bIns="47838" rtlCol="0"/>
          <a:lstStyle>
            <a:lvl1pPr algn="r">
              <a:defRPr sz="1300"/>
            </a:lvl1pPr>
          </a:lstStyle>
          <a:p>
            <a:fld id="{926F281A-139F-493F-8081-AB2A8339709D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50"/>
            <a:ext cx="2949787" cy="498692"/>
          </a:xfrm>
          <a:prstGeom prst="rect">
            <a:avLst/>
          </a:prstGeom>
        </p:spPr>
        <p:txBody>
          <a:bodyPr vert="horz" lIns="95674" tIns="47838" rIns="95674" bIns="4783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41" y="9440650"/>
            <a:ext cx="2949787" cy="498692"/>
          </a:xfrm>
          <a:prstGeom prst="rect">
            <a:avLst/>
          </a:prstGeom>
        </p:spPr>
        <p:txBody>
          <a:bodyPr vert="horz" lIns="95674" tIns="47838" rIns="95674" bIns="47838" rtlCol="0" anchor="b"/>
          <a:lstStyle>
            <a:lvl1pPr algn="r">
              <a:defRPr sz="1300"/>
            </a:lvl1pPr>
          </a:lstStyle>
          <a:p>
            <a:fld id="{80FE6CAE-1978-4A23-BFED-4B93D36D0A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59648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8693"/>
          </a:xfrm>
          <a:prstGeom prst="rect">
            <a:avLst/>
          </a:prstGeom>
        </p:spPr>
        <p:txBody>
          <a:bodyPr vert="horz" lIns="95674" tIns="47838" rIns="95674" bIns="4783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1" y="1"/>
            <a:ext cx="2949787" cy="498693"/>
          </a:xfrm>
          <a:prstGeom prst="rect">
            <a:avLst/>
          </a:prstGeom>
        </p:spPr>
        <p:txBody>
          <a:bodyPr vert="horz" lIns="95674" tIns="47838" rIns="95674" bIns="47838" rtlCol="0"/>
          <a:lstStyle>
            <a:lvl1pPr algn="r">
              <a:defRPr sz="1300"/>
            </a:lvl1pPr>
          </a:lstStyle>
          <a:p>
            <a:fld id="{0F6BFEE4-8CE7-421C-84AA-A979B0F026B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74" tIns="47838" rIns="95674" bIns="4783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5"/>
          </a:xfrm>
          <a:prstGeom prst="rect">
            <a:avLst/>
          </a:prstGeom>
        </p:spPr>
        <p:txBody>
          <a:bodyPr vert="horz" lIns="95674" tIns="47838" rIns="95674" bIns="4783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50"/>
            <a:ext cx="2949787" cy="498692"/>
          </a:xfrm>
          <a:prstGeom prst="rect">
            <a:avLst/>
          </a:prstGeom>
        </p:spPr>
        <p:txBody>
          <a:bodyPr vert="horz" lIns="95674" tIns="47838" rIns="95674" bIns="4783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1" y="9440650"/>
            <a:ext cx="2949787" cy="498692"/>
          </a:xfrm>
          <a:prstGeom prst="rect">
            <a:avLst/>
          </a:prstGeom>
        </p:spPr>
        <p:txBody>
          <a:bodyPr vert="horz" lIns="95674" tIns="47838" rIns="95674" bIns="47838" rtlCol="0" anchor="b"/>
          <a:lstStyle>
            <a:lvl1pPr algn="r">
              <a:defRPr sz="1300"/>
            </a:lvl1pPr>
          </a:lstStyle>
          <a:p>
            <a:fld id="{F14258B4-B6BB-42F2-A9A1-8FD1DE1E00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3231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1pPr>
    <a:lvl2pPr marL="269332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2pPr>
    <a:lvl3pPr marL="538664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3pPr>
    <a:lvl4pPr marL="807996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4pPr>
    <a:lvl5pPr marL="1077328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5pPr>
    <a:lvl6pPr marL="1346660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6pPr>
    <a:lvl7pPr marL="1615992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7pPr>
    <a:lvl8pPr marL="1885325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8pPr>
    <a:lvl9pPr marL="2154656" algn="l" defTabSz="538664" rtl="0" eaLnBrk="1" latinLnBrk="0" hangingPunct="1">
      <a:defRPr kumimoji="1" sz="70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499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0467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98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6530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0649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3998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5815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7088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5788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971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6049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697F5-E985-4B7F-924C-B9276725F639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53AC0-919B-4325-991D-201F27C4C2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3854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97D30D-494C-737B-BFEE-34F256956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表 18">
            <a:extLst>
              <a:ext uri="{FF2B5EF4-FFF2-40B4-BE49-F238E27FC236}">
                <a16:creationId xmlns:a16="http://schemas.microsoft.com/office/drawing/2014/main" id="{3B30DD60-8D2A-4C5A-5E2B-AD58FA3EC85E}"/>
              </a:ext>
            </a:extLst>
          </p:cNvPr>
          <p:cNvGraphicFramePr>
            <a:graphicFrameLocks noGrp="1"/>
          </p:cNvGraphicFramePr>
          <p:nvPr/>
        </p:nvGraphicFramePr>
        <p:xfrm>
          <a:off x="203590" y="1729915"/>
          <a:ext cx="6527409" cy="9813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7409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</a:tblGrid>
              <a:tr h="2509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分　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706982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①電磁気学　　　□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②電気回路　　　□ ③電気計測　　　□ ④電気制御</a:t>
                      </a:r>
                      <a:endParaRPr kumimoji="1" lang="en-US" altLang="ja-JP" sz="1200" baseline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⑤電気機器　　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□ ⑥電力工学      □ ⑦電子工学　　　□ ⑧情報・通信工学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⑨数学・物理　　□ ⑩その他（　　　　　　　　　　　　　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6" name="タイトル 1">
            <a:extLst>
              <a:ext uri="{FF2B5EF4-FFF2-40B4-BE49-F238E27FC236}">
                <a16:creationId xmlns:a16="http://schemas.microsoft.com/office/drawing/2014/main" id="{E722E798-3157-3848-E92E-94532A6909F6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電気　専門性確認シート</a:t>
            </a: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636859FE-426E-D004-57A7-1B5FF7DC440B}"/>
              </a:ext>
            </a:extLst>
          </p:cNvPr>
          <p:cNvSpPr txBox="1">
            <a:spLocks/>
          </p:cNvSpPr>
          <p:nvPr/>
        </p:nvSpPr>
        <p:spPr>
          <a:xfrm>
            <a:off x="0" y="1183127"/>
            <a:ext cx="6857999" cy="627372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これまでの専攻学科、研究論文、職務等において培ってきた得意分野・専門分野について、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次の分野の中から３つ以内で選択し、□に「レ」を記入してください。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EF211061-9CD4-1148-4A17-172733D0B5C0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sp>
        <p:nvSpPr>
          <p:cNvPr id="16" name="タイトル 1">
            <a:extLst>
              <a:ext uri="{FF2B5EF4-FFF2-40B4-BE49-F238E27FC236}">
                <a16:creationId xmlns:a16="http://schemas.microsoft.com/office/drawing/2014/main" id="{29D22EC7-096C-6A6E-89A7-5AFDC8DB62FC}"/>
              </a:ext>
            </a:extLst>
          </p:cNvPr>
          <p:cNvSpPr txBox="1">
            <a:spLocks/>
          </p:cNvSpPr>
          <p:nvPr/>
        </p:nvSpPr>
        <p:spPr>
          <a:xfrm>
            <a:off x="9267" y="2967620"/>
            <a:ext cx="6857999" cy="72480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上記で選択した分野から１つを選び、これまで取り組んできたことと、その知識や経験を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活かして、今後、県職員として取り組んでみたいことについて、あなたの考えを具体的に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記述してください。（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選択した分野の番号を必ず記載すること。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表現方法は自由）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FDDFEA70-514C-DF9E-E138-EEDE9483E0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258483"/>
              </p:ext>
            </p:extLst>
          </p:nvPr>
        </p:nvGraphicFramePr>
        <p:xfrm>
          <a:off x="203590" y="3718027"/>
          <a:ext cx="6527410" cy="60500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3121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　　　　　　　　　　　　　　　１／２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5737973">
                <a:tc gridSpan="3"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私はこれまで、専攻学科において・・・に力を入れており・・・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A690DF8A-B9E4-20FF-0A50-FD633547D319}"/>
              </a:ext>
            </a:extLst>
          </p:cNvPr>
          <p:cNvSpPr txBox="1">
            <a:spLocks/>
          </p:cNvSpPr>
          <p:nvPr/>
        </p:nvSpPr>
        <p:spPr>
          <a:xfrm>
            <a:off x="5480050" y="143717"/>
            <a:ext cx="1250949" cy="306009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受験申込時に提出</a:t>
            </a:r>
            <a:endParaRPr lang="en-US" altLang="ja-JP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8D768BBA-49EA-803B-67C6-1B28A9A8FF29}"/>
              </a:ext>
            </a:extLst>
          </p:cNvPr>
          <p:cNvSpPr txBox="1">
            <a:spLocks/>
          </p:cNvSpPr>
          <p:nvPr/>
        </p:nvSpPr>
        <p:spPr>
          <a:xfrm>
            <a:off x="98167" y="88832"/>
            <a:ext cx="1146433" cy="649951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</a:t>
            </a:r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05F6F191-56B4-2069-1AB0-1FD522A70682}"/>
              </a:ext>
            </a:extLst>
          </p:cNvPr>
          <p:cNvSpPr txBox="1">
            <a:spLocks/>
          </p:cNvSpPr>
          <p:nvPr/>
        </p:nvSpPr>
        <p:spPr>
          <a:xfrm>
            <a:off x="5089071" y="1571940"/>
            <a:ext cx="1627414" cy="410916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分野の中から３つ以内で</a:t>
            </a:r>
            <a:endParaRPr lang="en-US" altLang="ja-JP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選択し、□に「レ」を記入</a:t>
            </a:r>
            <a:endParaRPr lang="en-US" altLang="ja-JP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メモ 2">
            <a:extLst>
              <a:ext uri="{FF2B5EF4-FFF2-40B4-BE49-F238E27FC236}">
                <a16:creationId xmlns:a16="http://schemas.microsoft.com/office/drawing/2014/main" id="{C3920A5A-C58B-8391-2F7F-06A4CCF9B193}"/>
              </a:ext>
            </a:extLst>
          </p:cNvPr>
          <p:cNvSpPr/>
          <p:nvPr/>
        </p:nvSpPr>
        <p:spPr>
          <a:xfrm>
            <a:off x="341475" y="4707854"/>
            <a:ext cx="6237125" cy="4924240"/>
          </a:xfrm>
          <a:prstGeom prst="foldedCorner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作成上の注意事項</a:t>
            </a:r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記載例（本スライド１～２ページ）は提出不要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受験番号欄は記入不要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PowerPoint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又は手書きで作成すること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シートは２枚以内で、スライドのサイズ・枠の大きさは変更不可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文字の大きさは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ポイントを目安とし、適宜変更してよい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フォント・レイアウトは自由で、必要に応じて写真や図も掲載してよい</a:t>
            </a: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カラー表示を前提に作成すること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Meiryo UI" panose="020B0604030504040204" pitchFamily="50" charset="-128"/>
              <a:buChar char="○"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２次試験では、本シートに基づいて専門性を確認する個別面接を行います。「専門性確認のための個別面接」では、シートの２の記載内容に基づき、受験者の方にプレゼンテーション（５分程度）をしていただくとともに、プレゼンテーションの内容及びシートの１で選択した分野を中心に質疑応答を行います。</a:t>
            </a:r>
            <a:b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＊面接時は、持参したシートの写しを面接室へ持ち込み可能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（質問例）プレゼンテーションで「○○○」の話が出ましたが、「△△△」との違いを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簡単に説明してください。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F195CF4A-54A6-D4F8-1AE8-F35D3690952C}"/>
              </a:ext>
            </a:extLst>
          </p:cNvPr>
          <p:cNvSpPr/>
          <p:nvPr/>
        </p:nvSpPr>
        <p:spPr>
          <a:xfrm>
            <a:off x="5785785" y="3631028"/>
            <a:ext cx="930700" cy="47461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9EBA368-B52F-03D9-BD09-BA191AD485B5}"/>
              </a:ext>
            </a:extLst>
          </p:cNvPr>
          <p:cNvSpPr txBox="1"/>
          <p:nvPr/>
        </p:nvSpPr>
        <p:spPr>
          <a:xfrm>
            <a:off x="4910900" y="4105647"/>
            <a:ext cx="1882916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b="1" dirty="0">
                <a:solidFill>
                  <a:srgbClr val="FF0000"/>
                </a:solidFill>
              </a:rPr>
              <a:t>シートが片面１枚で収まる場合は「</a:t>
            </a:r>
            <a:r>
              <a:rPr lang="en-US" altLang="ja-JP" sz="1050" b="1" dirty="0">
                <a:solidFill>
                  <a:srgbClr val="FF0000"/>
                </a:solidFill>
              </a:rPr>
              <a:t>1</a:t>
            </a:r>
            <a:r>
              <a:rPr lang="ja-JP" altLang="en-US" sz="1050" b="1" dirty="0">
                <a:solidFill>
                  <a:srgbClr val="FF0000"/>
                </a:solidFill>
              </a:rPr>
              <a:t>／</a:t>
            </a:r>
            <a:r>
              <a:rPr lang="en-US" altLang="ja-JP" sz="1050" b="1" dirty="0">
                <a:solidFill>
                  <a:srgbClr val="FF0000"/>
                </a:solidFill>
              </a:rPr>
              <a:t>1</a:t>
            </a:r>
            <a:r>
              <a:rPr lang="ja-JP" altLang="en-US" sz="1050" b="1" dirty="0">
                <a:solidFill>
                  <a:srgbClr val="FF0000"/>
                </a:solidFill>
              </a:rPr>
              <a:t>」とすること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1A3F05F-E820-28C7-4D44-02865C81F532}"/>
              </a:ext>
            </a:extLst>
          </p:cNvPr>
          <p:cNvSpPr txBox="1"/>
          <p:nvPr/>
        </p:nvSpPr>
        <p:spPr>
          <a:xfrm>
            <a:off x="1683209" y="1942816"/>
            <a:ext cx="31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3E0E2893-869F-16BE-C679-451EA402015D}"/>
              </a:ext>
            </a:extLst>
          </p:cNvPr>
          <p:cNvSpPr txBox="1"/>
          <p:nvPr/>
        </p:nvSpPr>
        <p:spPr>
          <a:xfrm>
            <a:off x="250988" y="2137719"/>
            <a:ext cx="31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F4C507C4-C14D-A9C2-2FD9-4308BB8B4090}"/>
              </a:ext>
            </a:extLst>
          </p:cNvPr>
          <p:cNvSpPr txBox="1"/>
          <p:nvPr/>
        </p:nvSpPr>
        <p:spPr>
          <a:xfrm>
            <a:off x="3220821" y="611501"/>
            <a:ext cx="116914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00" b="1" dirty="0">
                <a:solidFill>
                  <a:srgbClr val="FF0000"/>
                </a:solidFill>
              </a:rPr>
              <a:t>記入不要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0E49479-24F8-75FB-ABBF-791DE873CA82}"/>
              </a:ext>
            </a:extLst>
          </p:cNvPr>
          <p:cNvSpPr txBox="1"/>
          <p:nvPr/>
        </p:nvSpPr>
        <p:spPr>
          <a:xfrm>
            <a:off x="3161948" y="1942816"/>
            <a:ext cx="317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</a:t>
            </a:r>
          </a:p>
        </p:txBody>
      </p:sp>
    </p:spTree>
    <p:extLst>
      <p:ext uri="{BB962C8B-B14F-4D97-AF65-F5344CB8AC3E}">
        <p14:creationId xmlns:p14="http://schemas.microsoft.com/office/powerpoint/2010/main" val="3987009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9035D2-BE0D-A7CC-A0C4-140FBA1BB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E2CD05E4-0FE8-4044-4734-78CCF92CB835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F5AC3E97-6B59-4E63-EBAA-2D85819A95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5140886"/>
              </p:ext>
            </p:extLst>
          </p:nvPr>
        </p:nvGraphicFramePr>
        <p:xfrm>
          <a:off x="203590" y="1143000"/>
          <a:ext cx="6527410" cy="8625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4449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２／２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8180159">
                <a:tc gridSpan="3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8" name="タイトル 1">
            <a:extLst>
              <a:ext uri="{FF2B5EF4-FFF2-40B4-BE49-F238E27FC236}">
                <a16:creationId xmlns:a16="http://schemas.microsoft.com/office/drawing/2014/main" id="{3E2282B8-C25F-1423-C9BE-383EC1E79CF8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電気　専門性確認シート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9DE4AF5-C5E2-7131-1B1A-1F180C08CEDF}"/>
              </a:ext>
            </a:extLst>
          </p:cNvPr>
          <p:cNvSpPr txBox="1"/>
          <p:nvPr/>
        </p:nvSpPr>
        <p:spPr>
          <a:xfrm>
            <a:off x="3220821" y="611501"/>
            <a:ext cx="116914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400" b="1" dirty="0">
                <a:solidFill>
                  <a:srgbClr val="FF0000"/>
                </a:solidFill>
              </a:rPr>
              <a:t>記入不要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97C40ABB-A659-B8E6-B1CA-D45AFCCAEB2B}"/>
              </a:ext>
            </a:extLst>
          </p:cNvPr>
          <p:cNvSpPr txBox="1">
            <a:spLocks/>
          </p:cNvSpPr>
          <p:nvPr/>
        </p:nvSpPr>
        <p:spPr>
          <a:xfrm>
            <a:off x="98167" y="88832"/>
            <a:ext cx="1146433" cy="649951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記載例</a:t>
            </a:r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066120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C2EA86-DA18-FBF1-77CB-8BD3306ADF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表 18">
            <a:extLst>
              <a:ext uri="{FF2B5EF4-FFF2-40B4-BE49-F238E27FC236}">
                <a16:creationId xmlns:a16="http://schemas.microsoft.com/office/drawing/2014/main" id="{855BE7BF-13CE-CED9-1CBE-13612934B2C2}"/>
              </a:ext>
            </a:extLst>
          </p:cNvPr>
          <p:cNvGraphicFramePr>
            <a:graphicFrameLocks noGrp="1"/>
          </p:cNvGraphicFramePr>
          <p:nvPr/>
        </p:nvGraphicFramePr>
        <p:xfrm>
          <a:off x="203590" y="1729915"/>
          <a:ext cx="6527409" cy="9813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7409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</a:tblGrid>
              <a:tr h="2509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分　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706982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①電磁気学　　　□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②電気回路　　　□ ③電気計測　　　□ ④電気制御</a:t>
                      </a:r>
                      <a:endParaRPr kumimoji="1" lang="en-US" altLang="ja-JP" sz="1200" baseline="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  <a:r>
                        <a:rPr kumimoji="1" lang="ja-JP" altLang="en-US" sz="1200" baseline="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 ⑤電気機器　　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□ ⑥電力工学      □ ⑦電子工学　　　□ ⑧情報・通信工学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 ⑨数学・物理　　□ ⑩その他（　　　　　　　　　　　　　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6" name="タイトル 1">
            <a:extLst>
              <a:ext uri="{FF2B5EF4-FFF2-40B4-BE49-F238E27FC236}">
                <a16:creationId xmlns:a16="http://schemas.microsoft.com/office/drawing/2014/main" id="{0F4DBEB6-BEF2-B967-2612-42F90BE1BE3E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電気　専門性確認シート</a:t>
            </a: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652F3D44-4720-C124-7F0D-B03E4BC14A0B}"/>
              </a:ext>
            </a:extLst>
          </p:cNvPr>
          <p:cNvSpPr txBox="1">
            <a:spLocks/>
          </p:cNvSpPr>
          <p:nvPr/>
        </p:nvSpPr>
        <p:spPr>
          <a:xfrm>
            <a:off x="0" y="1183127"/>
            <a:ext cx="6857999" cy="627372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これまでの専攻学科、研究論文、職務等において培ってきた得意分野・専門分野について、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次の分野の中から３つ以内で選択し、□に「レ」を記入してください。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77EB9480-E589-B74E-476D-F40685EDB3FE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sp>
        <p:nvSpPr>
          <p:cNvPr id="16" name="タイトル 1">
            <a:extLst>
              <a:ext uri="{FF2B5EF4-FFF2-40B4-BE49-F238E27FC236}">
                <a16:creationId xmlns:a16="http://schemas.microsoft.com/office/drawing/2014/main" id="{9B05CA1C-2162-783A-52B2-A643F9DFFCE4}"/>
              </a:ext>
            </a:extLst>
          </p:cNvPr>
          <p:cNvSpPr txBox="1">
            <a:spLocks/>
          </p:cNvSpPr>
          <p:nvPr/>
        </p:nvSpPr>
        <p:spPr>
          <a:xfrm>
            <a:off x="9267" y="2967620"/>
            <a:ext cx="6857999" cy="72480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上記で選択した分野から１つを選び、これまで取り組んできたことと、その知識や経験を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活かして、今後、県職員として取り組んでみたいことについて、あなたの考えを具体的に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記述してください。（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選択した分野の番号を必ず記載すること。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表現方法は自由）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458B4B09-3A14-8A77-5513-D6D38FDA9A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8296196"/>
              </p:ext>
            </p:extLst>
          </p:nvPr>
        </p:nvGraphicFramePr>
        <p:xfrm>
          <a:off x="203590" y="3718027"/>
          <a:ext cx="6527410" cy="60500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3121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　　　　　　　　　　　　　　　１／２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5737973">
                <a:tc gridSpan="3"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08019BD1-AC03-89B6-3BC6-05D787130C19}"/>
              </a:ext>
            </a:extLst>
          </p:cNvPr>
          <p:cNvSpPr txBox="1">
            <a:spLocks/>
          </p:cNvSpPr>
          <p:nvPr/>
        </p:nvSpPr>
        <p:spPr>
          <a:xfrm>
            <a:off x="5480050" y="143717"/>
            <a:ext cx="1250949" cy="306009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受験申込時に提出</a:t>
            </a:r>
            <a:endParaRPr lang="en-US" altLang="ja-JP" sz="1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5622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7EEE4B-B7CB-C0E5-F490-CD0DAD2458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E2ACE254-4EE2-DA40-80AA-76C047001090}"/>
              </a:ext>
            </a:extLst>
          </p:cNvPr>
          <p:cNvGraphicFramePr>
            <a:graphicFrameLocks noGrp="1"/>
          </p:cNvGraphicFramePr>
          <p:nvPr/>
        </p:nvGraphicFramePr>
        <p:xfrm>
          <a:off x="2159000" y="588193"/>
          <a:ext cx="4572000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114">
                  <a:extLst>
                    <a:ext uri="{9D8B030D-6E8A-4147-A177-3AD203B41FA5}">
                      <a16:colId xmlns:a16="http://schemas.microsoft.com/office/drawing/2014/main" val="3002756784"/>
                    </a:ext>
                  </a:extLst>
                </a:gridCol>
                <a:gridCol w="1280886">
                  <a:extLst>
                    <a:ext uri="{9D8B030D-6E8A-4147-A177-3AD203B41FA5}">
                      <a16:colId xmlns:a16="http://schemas.microsoft.com/office/drawing/2014/main" val="2428254366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51202931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137537510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受験番号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ysClr val="windowText" lastClr="000000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　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0" dirty="0">
                        <a:solidFill>
                          <a:sysClr val="windowText" lastClr="000000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818574"/>
                  </a:ext>
                </a:extLst>
              </a:tr>
            </a:tbl>
          </a:graphicData>
        </a:graphic>
      </p:graphicFrame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6161B113-3E5C-6585-533C-497D8671623C}"/>
              </a:ext>
            </a:extLst>
          </p:cNvPr>
          <p:cNvGraphicFramePr>
            <a:graphicFrameLocks noGrp="1"/>
          </p:cNvGraphicFramePr>
          <p:nvPr/>
        </p:nvGraphicFramePr>
        <p:xfrm>
          <a:off x="203590" y="1143000"/>
          <a:ext cx="6527410" cy="8625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524">
                  <a:extLst>
                    <a:ext uri="{9D8B030D-6E8A-4147-A177-3AD203B41FA5}">
                      <a16:colId xmlns:a16="http://schemas.microsoft.com/office/drawing/2014/main" val="4131389783"/>
                    </a:ext>
                  </a:extLst>
                </a:gridCol>
                <a:gridCol w="595086">
                  <a:extLst>
                    <a:ext uri="{9D8B030D-6E8A-4147-A177-3AD203B41FA5}">
                      <a16:colId xmlns:a16="http://schemas.microsoft.com/office/drawing/2014/main" val="261137250"/>
                    </a:ext>
                  </a:extLst>
                </a:gridCol>
                <a:gridCol w="3987800">
                  <a:extLst>
                    <a:ext uri="{9D8B030D-6E8A-4147-A177-3AD203B41FA5}">
                      <a16:colId xmlns:a16="http://schemas.microsoft.com/office/drawing/2014/main" val="1371226559"/>
                    </a:ext>
                  </a:extLst>
                </a:gridCol>
              </a:tblGrid>
              <a:tr h="4449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選択した分野の番号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２／２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887106"/>
                  </a:ext>
                </a:extLst>
              </a:tr>
              <a:tr h="8180159">
                <a:tc gridSpan="3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479728"/>
                  </a:ext>
                </a:extLst>
              </a:tr>
            </a:tbl>
          </a:graphicData>
        </a:graphic>
      </p:graphicFrame>
      <p:sp>
        <p:nvSpPr>
          <p:cNvPr id="8" name="タイトル 1">
            <a:extLst>
              <a:ext uri="{FF2B5EF4-FFF2-40B4-BE49-F238E27FC236}">
                <a16:creationId xmlns:a16="http://schemas.microsoft.com/office/drawing/2014/main" id="{0391007A-9E8F-D502-D308-7455A936D858}"/>
              </a:ext>
            </a:extLst>
          </p:cNvPr>
          <p:cNvSpPr txBox="1">
            <a:spLocks/>
          </p:cNvSpPr>
          <p:nvPr/>
        </p:nvSpPr>
        <p:spPr>
          <a:xfrm>
            <a:off x="9267" y="36222"/>
            <a:ext cx="6857999" cy="490278"/>
          </a:xfrm>
          <a:prstGeom prst="rect">
            <a:avLst/>
          </a:prstGeom>
        </p:spPr>
        <p:txBody>
          <a:bodyPr vert="horz" lIns="51435" tIns="25718" rIns="51435" bIns="25718" rtlCol="0" anchor="ctr" anchorCtr="0">
            <a:noAutofit/>
          </a:bodyPr>
          <a:lstStyle>
            <a:lvl1pPr algn="ctr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新潟県職員（大学卒業程度：春季募集枠）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電気　専門性確認シート</a:t>
            </a:r>
          </a:p>
        </p:txBody>
      </p:sp>
    </p:spTree>
    <p:extLst>
      <p:ext uri="{BB962C8B-B14F-4D97-AF65-F5344CB8AC3E}">
        <p14:creationId xmlns:p14="http://schemas.microsoft.com/office/powerpoint/2010/main" val="24919185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1025</TotalTime>
  <Words>709</Words>
  <Application>Microsoft Office PowerPoint</Application>
  <PresentationFormat>A4 210 x 297 mm</PresentationFormat>
  <Paragraphs>74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Meiryo UI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新潟県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新潟県</dc:creator>
  <cp:lastModifiedBy>新潟県</cp:lastModifiedBy>
  <cp:revision>88</cp:revision>
  <cp:lastPrinted>2025-09-11T00:40:24Z</cp:lastPrinted>
  <dcterms:created xsi:type="dcterms:W3CDTF">2022-02-03T02:40:13Z</dcterms:created>
  <dcterms:modified xsi:type="dcterms:W3CDTF">2026-02-18T07:15:57Z</dcterms:modified>
</cp:coreProperties>
</file>