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handoutMasterIdLst>
    <p:handoutMasterId r:id="rId7"/>
  </p:handoutMasterIdLst>
  <p:sldIdLst>
    <p:sldId id="259" r:id="rId2"/>
    <p:sldId id="260" r:id="rId3"/>
    <p:sldId id="261" r:id="rId4"/>
    <p:sldId id="262" r:id="rId5"/>
  </p:sldIdLst>
  <p:sldSz cx="6858000" cy="9906000" type="A4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>
        <p:scale>
          <a:sx n="100" d="100"/>
          <a:sy n="100" d="100"/>
        </p:scale>
        <p:origin x="267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40" cy="513428"/>
          </a:xfrm>
          <a:prstGeom prst="rect">
            <a:avLst/>
          </a:prstGeom>
        </p:spPr>
        <p:txBody>
          <a:bodyPr vert="horz" lIns="99041" tIns="49522" rIns="99041" bIns="4952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3095" y="1"/>
            <a:ext cx="3077740" cy="513428"/>
          </a:xfrm>
          <a:prstGeom prst="rect">
            <a:avLst/>
          </a:prstGeom>
        </p:spPr>
        <p:txBody>
          <a:bodyPr vert="horz" lIns="99041" tIns="49522" rIns="99041" bIns="49522" rtlCol="0"/>
          <a:lstStyle>
            <a:lvl1pPr algn="r">
              <a:defRPr sz="1300"/>
            </a:lvl1pPr>
          </a:lstStyle>
          <a:p>
            <a:fld id="{926F281A-139F-493F-8081-AB2A8339709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719601"/>
            <a:ext cx="3077740" cy="513427"/>
          </a:xfrm>
          <a:prstGeom prst="rect">
            <a:avLst/>
          </a:prstGeom>
        </p:spPr>
        <p:txBody>
          <a:bodyPr vert="horz" lIns="99041" tIns="49522" rIns="99041" bIns="4952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3095" y="9719601"/>
            <a:ext cx="3077740" cy="513427"/>
          </a:xfrm>
          <a:prstGeom prst="rect">
            <a:avLst/>
          </a:prstGeom>
        </p:spPr>
        <p:txBody>
          <a:bodyPr vert="horz" lIns="99041" tIns="49522" rIns="99041" bIns="49522" rtlCol="0" anchor="b"/>
          <a:lstStyle>
            <a:lvl1pPr algn="r">
              <a:defRPr sz="1300"/>
            </a:lvl1pPr>
          </a:lstStyle>
          <a:p>
            <a:fld id="{80FE6CAE-1978-4A23-BFED-4B93D36D0A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5964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40" cy="513428"/>
          </a:xfrm>
          <a:prstGeom prst="rect">
            <a:avLst/>
          </a:prstGeom>
        </p:spPr>
        <p:txBody>
          <a:bodyPr vert="horz" lIns="99041" tIns="49522" rIns="99041" bIns="4952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5" y="1"/>
            <a:ext cx="3077740" cy="513428"/>
          </a:xfrm>
          <a:prstGeom prst="rect">
            <a:avLst/>
          </a:prstGeom>
        </p:spPr>
        <p:txBody>
          <a:bodyPr vert="horz" lIns="99041" tIns="49522" rIns="99041" bIns="49522" rtlCol="0"/>
          <a:lstStyle>
            <a:lvl1pPr algn="r">
              <a:defRPr sz="1300"/>
            </a:lvl1pPr>
          </a:lstStyle>
          <a:p>
            <a:fld id="{0F6BFEE4-8CE7-421C-84AA-A979B0F026B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279525"/>
            <a:ext cx="23907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1" tIns="49522" rIns="99041" bIns="495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8" y="4924644"/>
            <a:ext cx="5681980" cy="4029254"/>
          </a:xfrm>
          <a:prstGeom prst="rect">
            <a:avLst/>
          </a:prstGeom>
        </p:spPr>
        <p:txBody>
          <a:bodyPr vert="horz" lIns="99041" tIns="49522" rIns="99041" bIns="495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9601"/>
            <a:ext cx="3077740" cy="513427"/>
          </a:xfrm>
          <a:prstGeom prst="rect">
            <a:avLst/>
          </a:prstGeom>
        </p:spPr>
        <p:txBody>
          <a:bodyPr vert="horz" lIns="99041" tIns="49522" rIns="99041" bIns="4952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5" y="9719601"/>
            <a:ext cx="3077740" cy="513427"/>
          </a:xfrm>
          <a:prstGeom prst="rect">
            <a:avLst/>
          </a:prstGeom>
        </p:spPr>
        <p:txBody>
          <a:bodyPr vert="horz" lIns="99041" tIns="49522" rIns="99041" bIns="49522" rtlCol="0" anchor="b"/>
          <a:lstStyle>
            <a:lvl1pPr algn="r">
              <a:defRPr sz="1300"/>
            </a:lvl1pPr>
          </a:lstStyle>
          <a:p>
            <a:fld id="{F14258B4-B6BB-42F2-A9A1-8FD1DE1E00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3231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1pPr>
    <a:lvl2pPr marL="26933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2pPr>
    <a:lvl3pPr marL="538664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3pPr>
    <a:lvl4pPr marL="80799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4pPr>
    <a:lvl5pPr marL="1077328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5pPr>
    <a:lvl6pPr marL="134666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6pPr>
    <a:lvl7pPr marL="161599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7pPr>
    <a:lvl8pPr marL="1885325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8pPr>
    <a:lvl9pPr marL="215465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49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46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98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53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64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9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581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088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78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71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04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85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9082D8-9CFA-45F0-9062-0C37670E2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D6A25C56-A3B2-F2FD-A1EA-BB135ED8137C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薬剤師（行政）　専門性確認シート</a:t>
            </a: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AC980F4B-1ED0-95EF-AC4F-9F1A2693B62D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sp>
        <p:nvSpPr>
          <p:cNvPr id="10" name="タイトル 1">
            <a:extLst>
              <a:ext uri="{FF2B5EF4-FFF2-40B4-BE49-F238E27FC236}">
                <a16:creationId xmlns:a16="http://schemas.microsoft.com/office/drawing/2014/main" id="{DA05C1E4-1A8E-0042-3246-58DC1E7ACEF0}"/>
              </a:ext>
            </a:extLst>
          </p:cNvPr>
          <p:cNvSpPr txBox="1">
            <a:spLocks/>
          </p:cNvSpPr>
          <p:nvPr/>
        </p:nvSpPr>
        <p:spPr>
          <a:xfrm>
            <a:off x="0" y="838573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68E7AB78-0D5E-C825-6101-AF9AEAEAE2D3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376557"/>
          <a:ext cx="6527409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0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464811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①物理学　　　　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②生物学　　　　□ ③有機化学　　　　□ ④物理化学</a:t>
                      </a:r>
                      <a:endParaRPr kumimoji="1" lang="en-US" altLang="ja-JP" sz="1200" baseline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⑤薬理学　　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□ ⑥分析化学　    □ ⑦生化学　　　　　□ ⑧薬剤学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⑨調剤・製剤学　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⑩生薬学 　　　 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⑪衛生化学　　　　□ ⑫病態・薬物治療学　　　　　　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⑬微生物学　　　□ ⑭生理学　　　　□ ⑮社会薬学　　　　□ ⑯薬事法規・制度　　　　　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⑰その他（　　　　　　　　　　　　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12" name="タイトル 1">
            <a:extLst>
              <a:ext uri="{FF2B5EF4-FFF2-40B4-BE49-F238E27FC236}">
                <a16:creationId xmlns:a16="http://schemas.microsoft.com/office/drawing/2014/main" id="{55977A53-03B1-2369-7708-148A05908CF9}"/>
              </a:ext>
            </a:extLst>
          </p:cNvPr>
          <p:cNvSpPr txBox="1">
            <a:spLocks/>
          </p:cNvSpPr>
          <p:nvPr/>
        </p:nvSpPr>
        <p:spPr>
          <a:xfrm>
            <a:off x="9267" y="2952356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県職員としてどのように活かしていきたいか、あなたの考えを具体的に記述してください。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BF9129E1-B552-B3FF-AFF7-BDCB276C4C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112951"/>
              </p:ext>
            </p:extLst>
          </p:nvPr>
        </p:nvGraphicFramePr>
        <p:xfrm>
          <a:off x="203590" y="3624156"/>
          <a:ext cx="6527410" cy="6109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151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　　　　　　　　　　　　　　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794642">
                <a:tc gridSpan="3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私はこれまで、専攻学科において・・・に力を入れており・・・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3" name="タイトル 1">
            <a:extLst>
              <a:ext uri="{FF2B5EF4-FFF2-40B4-BE49-F238E27FC236}">
                <a16:creationId xmlns:a16="http://schemas.microsoft.com/office/drawing/2014/main" id="{9CFE8B7B-F0B0-066F-4734-0B3580C8AE5D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209F56A-1AF9-A9ED-981D-C4DEDA666E02}"/>
              </a:ext>
            </a:extLst>
          </p:cNvPr>
          <p:cNvSpPr txBox="1">
            <a:spLocks/>
          </p:cNvSpPr>
          <p:nvPr/>
        </p:nvSpPr>
        <p:spPr>
          <a:xfrm>
            <a:off x="98167" y="88832"/>
            <a:ext cx="1146433" cy="64995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D8471A0-00BA-8F48-ADDD-AB98AEBB3978}"/>
              </a:ext>
            </a:extLst>
          </p:cNvPr>
          <p:cNvSpPr txBox="1">
            <a:spLocks/>
          </p:cNvSpPr>
          <p:nvPr/>
        </p:nvSpPr>
        <p:spPr>
          <a:xfrm>
            <a:off x="5103585" y="1216926"/>
            <a:ext cx="1627414" cy="410916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分野の中から３つ以内で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選択し、□に「レ」を記入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メモ 2">
            <a:extLst>
              <a:ext uri="{FF2B5EF4-FFF2-40B4-BE49-F238E27FC236}">
                <a16:creationId xmlns:a16="http://schemas.microsoft.com/office/drawing/2014/main" id="{E6A9977F-47A2-5AD8-F648-B06BF4140D3A}"/>
              </a:ext>
            </a:extLst>
          </p:cNvPr>
          <p:cNvSpPr/>
          <p:nvPr/>
        </p:nvSpPr>
        <p:spPr>
          <a:xfrm>
            <a:off x="341475" y="4499159"/>
            <a:ext cx="6237125" cy="4924240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作成上の注意事項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記載例（本スライド１～２ページ）は提出不要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受験番号欄は記入不要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PowerPoint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又は手書きで作成すること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シートは２枚以内で、スライドのサイズ・枠の大きさは変更不可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文字の大きさは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ポイントを目安とし、適宜変更してよい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フォント・レイアウトは自由で、必要に応じて写真や図も掲載してよい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カラー表示を前提に作成すること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２次試験では、本シートに基づいて専門性を確認する個別面接を行います。「専門性確認のための個別面接」では、シートの２の記載内容に基づき、受験者の方にプレゼンテーション（５分程度）をしていただくとともに、プレゼンテーションの内容及びシートの１で選択した分野を中心に質疑応答を行います。</a:t>
            </a:r>
            <a:b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＊面接時は、持参したシートの写しを面接室へ持ち込み可能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（質問例）プレゼンテーションで「○○○」の話が出ましたが、「△△△」との違いを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簡単に説明してください。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3DF6B0C-28D8-EB2D-6623-66C15ADE7AB1}"/>
              </a:ext>
            </a:extLst>
          </p:cNvPr>
          <p:cNvSpPr/>
          <p:nvPr/>
        </p:nvSpPr>
        <p:spPr>
          <a:xfrm>
            <a:off x="5786467" y="3528830"/>
            <a:ext cx="930700" cy="47461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F517044-4F97-257E-6C6C-065B452EBD16}"/>
              </a:ext>
            </a:extLst>
          </p:cNvPr>
          <p:cNvSpPr txBox="1"/>
          <p:nvPr/>
        </p:nvSpPr>
        <p:spPr>
          <a:xfrm>
            <a:off x="4911582" y="4003449"/>
            <a:ext cx="1882916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b="1" dirty="0">
                <a:solidFill>
                  <a:srgbClr val="FF0000"/>
                </a:solidFill>
              </a:rPr>
              <a:t>シートが片面１枚で収まる場合は「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／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」とすること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1156BBE-67CA-B2F5-F0EA-F4B7B483BFE3}"/>
              </a:ext>
            </a:extLst>
          </p:cNvPr>
          <p:cNvSpPr txBox="1"/>
          <p:nvPr/>
        </p:nvSpPr>
        <p:spPr>
          <a:xfrm>
            <a:off x="1686991" y="1615447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CC73693-6E13-2658-6E2A-0524D5DCBA03}"/>
              </a:ext>
            </a:extLst>
          </p:cNvPr>
          <p:cNvSpPr txBox="1"/>
          <p:nvPr/>
        </p:nvSpPr>
        <p:spPr>
          <a:xfrm>
            <a:off x="203590" y="1778017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8E98EB4-F5BD-60B1-8EAD-1274BF3E6339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A34CF9B-279F-7152-C225-B3CBA63709D8}"/>
              </a:ext>
            </a:extLst>
          </p:cNvPr>
          <p:cNvSpPr txBox="1"/>
          <p:nvPr/>
        </p:nvSpPr>
        <p:spPr>
          <a:xfrm>
            <a:off x="3142537" y="1614621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</p:spTree>
    <p:extLst>
      <p:ext uri="{BB962C8B-B14F-4D97-AF65-F5344CB8AC3E}">
        <p14:creationId xmlns:p14="http://schemas.microsoft.com/office/powerpoint/2010/main" val="2962701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36FF3-C691-5179-C33C-DB80A6BBD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3A792EB0-0267-9CF4-9B16-5C4048D1E837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046EBE5A-35B6-5F56-506D-A0AB869717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0789"/>
              </p:ext>
            </p:extLst>
          </p:nvPr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8" name="タイトル 1">
            <a:extLst>
              <a:ext uri="{FF2B5EF4-FFF2-40B4-BE49-F238E27FC236}">
                <a16:creationId xmlns:a16="http://schemas.microsoft.com/office/drawing/2014/main" id="{38B39391-EF01-5524-1701-F19B0827F93B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薬剤師（行政）　専門性確認シート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FC6C292-4E8B-F702-7B95-814E75A532D4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AF2B3412-6695-7AB4-C7D8-B817DD60F14F}"/>
              </a:ext>
            </a:extLst>
          </p:cNvPr>
          <p:cNvSpPr txBox="1">
            <a:spLocks/>
          </p:cNvSpPr>
          <p:nvPr/>
        </p:nvSpPr>
        <p:spPr>
          <a:xfrm>
            <a:off x="98167" y="88832"/>
            <a:ext cx="1146433" cy="64995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678484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B59A55-0779-29E1-7AC1-F2D2E4B94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0F8867D9-0361-82BA-D8E2-B65BD9FBBEA9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薬剤師（行政）　専門性確認シート</a:t>
            </a: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6E83C2A5-0F39-57EB-B347-BF565E2B3E8D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sp>
        <p:nvSpPr>
          <p:cNvPr id="10" name="タイトル 1">
            <a:extLst>
              <a:ext uri="{FF2B5EF4-FFF2-40B4-BE49-F238E27FC236}">
                <a16:creationId xmlns:a16="http://schemas.microsoft.com/office/drawing/2014/main" id="{F2BB3927-DA6B-329F-E278-50CB47DB087A}"/>
              </a:ext>
            </a:extLst>
          </p:cNvPr>
          <p:cNvSpPr txBox="1">
            <a:spLocks/>
          </p:cNvSpPr>
          <p:nvPr/>
        </p:nvSpPr>
        <p:spPr>
          <a:xfrm>
            <a:off x="0" y="838573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560B2D96-22EB-8BE8-EA94-2382134688ED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376557"/>
          <a:ext cx="6527409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0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464811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①物理学　　　　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②生物学　　　　□ ③有機化学　　　　□ ④物理化学</a:t>
                      </a:r>
                      <a:endParaRPr kumimoji="1" lang="en-US" altLang="ja-JP" sz="1200" baseline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⑤薬理学　　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□ ⑥分析化学　    □ ⑦生化学　　　　　□ ⑧薬剤学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⑨調剤・製剤学　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⑩生薬学 　　　 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⑪衛生化学　　　　□ ⑫病態・薬物治療学　　　　　　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⑬微生物学　　　□ ⑭生理学　　　　□ ⑮社会薬学　　　　□ ⑯薬事法規・制度　　　　　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⑰その他（　　　　　　　　　　　　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12" name="タイトル 1">
            <a:extLst>
              <a:ext uri="{FF2B5EF4-FFF2-40B4-BE49-F238E27FC236}">
                <a16:creationId xmlns:a16="http://schemas.microsoft.com/office/drawing/2014/main" id="{A3F34641-A0FB-9BF1-C7AE-AB4173BF0636}"/>
              </a:ext>
            </a:extLst>
          </p:cNvPr>
          <p:cNvSpPr txBox="1">
            <a:spLocks/>
          </p:cNvSpPr>
          <p:nvPr/>
        </p:nvSpPr>
        <p:spPr>
          <a:xfrm>
            <a:off x="9267" y="2952356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県職員としてどのように活かしていきたいか、あなたの考えを具体的に記述してください。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B4921E09-6148-7241-614E-40D981C25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794045"/>
              </p:ext>
            </p:extLst>
          </p:nvPr>
        </p:nvGraphicFramePr>
        <p:xfrm>
          <a:off x="203590" y="3624156"/>
          <a:ext cx="6527410" cy="6109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151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　　　　　　　　　　　　　　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794642">
                <a:tc gridSpan="3"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3" name="タイトル 1">
            <a:extLst>
              <a:ext uri="{FF2B5EF4-FFF2-40B4-BE49-F238E27FC236}">
                <a16:creationId xmlns:a16="http://schemas.microsoft.com/office/drawing/2014/main" id="{739CEA45-D269-0834-AFD6-EDDE504FFF93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9335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8FFE4-5275-AE93-270D-72A7F30D1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E694591B-ABA7-C599-31E2-2C3A3C768BA8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471517EA-99BB-AE4D-9130-F646FF1BEBD3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8" name="タイトル 1">
            <a:extLst>
              <a:ext uri="{FF2B5EF4-FFF2-40B4-BE49-F238E27FC236}">
                <a16:creationId xmlns:a16="http://schemas.microsoft.com/office/drawing/2014/main" id="{B0BAF261-2FFC-541A-9ED5-76FBEB4DA717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薬剤師（行政）　専門性確認シート</a:t>
            </a:r>
          </a:p>
        </p:txBody>
      </p:sp>
    </p:spTree>
    <p:extLst>
      <p:ext uri="{BB962C8B-B14F-4D97-AF65-F5344CB8AC3E}">
        <p14:creationId xmlns:p14="http://schemas.microsoft.com/office/powerpoint/2010/main" val="1771704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1066</TotalTime>
  <Words>763</Words>
  <Application>Microsoft Office PowerPoint</Application>
  <PresentationFormat>A4 210 x 297 mm</PresentationFormat>
  <Paragraphs>77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Meiryo UI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新潟県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新潟県</dc:creator>
  <cp:lastModifiedBy>新潟県</cp:lastModifiedBy>
  <cp:revision>93</cp:revision>
  <cp:lastPrinted>2025-02-20T12:19:34Z</cp:lastPrinted>
  <dcterms:created xsi:type="dcterms:W3CDTF">2022-02-03T02:40:13Z</dcterms:created>
  <dcterms:modified xsi:type="dcterms:W3CDTF">2026-02-18T07:22:43Z</dcterms:modified>
</cp:coreProperties>
</file>