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47" r:id="rId4"/>
  </p:sldMasterIdLst>
  <p:notesMasterIdLst>
    <p:notesMasterId r:id="rId6"/>
  </p:notesMasterIdLst>
  <p:handoutMasterIdLst>
    <p:handoutMasterId r:id="rId7"/>
  </p:handoutMasterIdLst>
  <p:sldIdLst>
    <p:sldId id="309" r:id="rId5"/>
  </p:sldIdLst>
  <p:sldSz cx="10691813" cy="7559675"/>
  <p:notesSz cx="6735763" cy="9866313"/>
  <p:defaultTextStyle>
    <a:defPPr>
      <a:defRPr lang="ja-JP"/>
    </a:defPPr>
    <a:lvl1pPr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96888" indent="-39688"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95363" indent="-80963"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92250" indent="-120650"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90725" indent="-161925"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402" userDrawn="1">
          <p15:clr>
            <a:srgbClr val="A4A3A4"/>
          </p15:clr>
        </p15:guide>
        <p15:guide id="2" pos="33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2FA"/>
    <a:srgbClr val="BADBFE"/>
    <a:srgbClr val="024FA1"/>
    <a:srgbClr val="CDECF1"/>
    <a:srgbClr val="4BB5C5"/>
    <a:srgbClr val="C2DCE6"/>
    <a:srgbClr val="C5E2F0"/>
    <a:srgbClr val="1331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4660"/>
  </p:normalViewPr>
  <p:slideViewPr>
    <p:cSldViewPr snapToGrid="0" snapToObjects="1">
      <p:cViewPr varScale="1">
        <p:scale>
          <a:sx n="81" d="100"/>
          <a:sy n="81" d="100"/>
        </p:scale>
        <p:origin x="948" y="60"/>
      </p:cViewPr>
      <p:guideLst>
        <p:guide orient="horz" pos="2402"/>
        <p:guide pos="3367"/>
      </p:guideLst>
    </p:cSldViewPr>
  </p:slideViewPr>
  <p:notesTextViewPr>
    <p:cViewPr>
      <p:scale>
        <a:sx n="100" d="100"/>
        <a:sy n="100" d="100"/>
      </p:scale>
      <p:origin x="0" y="0"/>
    </p:cViewPr>
  </p:notesTextViewPr>
  <p:notesViewPr>
    <p:cSldViewPr snapToGrid="0" snapToObjects="1">
      <p:cViewPr varScale="1">
        <p:scale>
          <a:sx n="57" d="100"/>
          <a:sy n="57" d="100"/>
        </p:scale>
        <p:origin x="334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754063" y="741363"/>
            <a:ext cx="5227637" cy="3697287"/>
          </a:xfrm>
          <a:prstGeom prst="rect">
            <a:avLst/>
          </a:prstGeom>
          <a:noFill/>
          <a:ln w="12700">
            <a:solidFill>
              <a:prstClr val="black"/>
            </a:solidFill>
          </a:ln>
        </p:spPr>
        <p:txBody>
          <a:bodyPr vert="horz" lIns="90644" tIns="45322" rIns="90644" bIns="45322" rtlCol="0" anchor="ctr"/>
          <a:lstStyle/>
          <a:p>
            <a:pPr lvl="0"/>
            <a:endParaRPr lang="ja-JP" altLang="en-US" noProof="0"/>
          </a:p>
        </p:txBody>
      </p:sp>
      <p:sp>
        <p:nvSpPr>
          <p:cNvPr id="5" name="ノート プレースホルダ 4"/>
          <p:cNvSpPr>
            <a:spLocks noGrp="1"/>
          </p:cNvSpPr>
          <p:nvPr>
            <p:ph type="body" sz="quarter" idx="3"/>
          </p:nvPr>
        </p:nvSpPr>
        <p:spPr>
          <a:xfrm>
            <a:off x="673891" y="4686538"/>
            <a:ext cx="5387982" cy="4439132"/>
          </a:xfrm>
          <a:prstGeom prst="rect">
            <a:avLst/>
          </a:prstGeom>
        </p:spPr>
        <p:txBody>
          <a:bodyPr vert="horz" wrap="square" lIns="90644" tIns="45322" rIns="90644" bIns="45322"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Tree>
  </p:cSld>
  <p:clrMap bg1="lt1" tx1="dk1" bg2="lt2" tx2="dk2" accent1="accent1" accent2="accent2" accent3="accent3" accent4="accent4" accent5="accent5" accent6="accent6" hlink="hlink" folHlink="folHlink"/>
  <p:notesStyle>
    <a:lvl1pPr algn="l" defTabSz="496888" rtl="0" eaLnBrk="0" fontAlgn="base" hangingPunct="0">
      <a:spcBef>
        <a:spcPct val="30000"/>
      </a:spcBef>
      <a:spcAft>
        <a:spcPct val="0"/>
      </a:spcAft>
      <a:defRPr kumimoji="1" sz="1300" kern="1200">
        <a:solidFill>
          <a:schemeClr val="tx1"/>
        </a:solidFill>
        <a:latin typeface="+mn-lt"/>
        <a:ea typeface="+mn-ea"/>
        <a:cs typeface="ＭＳ Ｐゴシック" charset="-128"/>
      </a:defRPr>
    </a:lvl1pPr>
    <a:lvl2pPr marL="496888" algn="l" defTabSz="496888" rtl="0" eaLnBrk="0" fontAlgn="base" hangingPunct="0">
      <a:spcBef>
        <a:spcPct val="30000"/>
      </a:spcBef>
      <a:spcAft>
        <a:spcPct val="0"/>
      </a:spcAft>
      <a:defRPr kumimoji="1" sz="1300" kern="1200">
        <a:solidFill>
          <a:schemeClr val="tx1"/>
        </a:solidFill>
        <a:latin typeface="+mn-lt"/>
        <a:ea typeface="+mn-ea"/>
        <a:cs typeface="+mn-cs"/>
      </a:defRPr>
    </a:lvl2pPr>
    <a:lvl3pPr marL="995363" algn="l" defTabSz="496888" rtl="0" eaLnBrk="0" fontAlgn="base" hangingPunct="0">
      <a:spcBef>
        <a:spcPct val="30000"/>
      </a:spcBef>
      <a:spcAft>
        <a:spcPct val="0"/>
      </a:spcAft>
      <a:defRPr kumimoji="1" sz="1300" kern="1200">
        <a:solidFill>
          <a:schemeClr val="tx1"/>
        </a:solidFill>
        <a:latin typeface="+mn-lt"/>
        <a:ea typeface="+mn-ea"/>
        <a:cs typeface="+mn-cs"/>
      </a:defRPr>
    </a:lvl3pPr>
    <a:lvl4pPr marL="1492250" algn="l" defTabSz="496888" rtl="0" eaLnBrk="0" fontAlgn="base" hangingPunct="0">
      <a:spcBef>
        <a:spcPct val="30000"/>
      </a:spcBef>
      <a:spcAft>
        <a:spcPct val="0"/>
      </a:spcAft>
      <a:defRPr kumimoji="1" sz="1300" kern="1200">
        <a:solidFill>
          <a:schemeClr val="tx1"/>
        </a:solidFill>
        <a:latin typeface="+mn-lt"/>
        <a:ea typeface="+mn-ea"/>
        <a:cs typeface="+mn-cs"/>
      </a:defRPr>
    </a:lvl4pPr>
    <a:lvl5pPr marL="1990725" algn="l" defTabSz="496888" rtl="0" eaLnBrk="0" fontAlgn="base" hangingPunct="0">
      <a:spcBef>
        <a:spcPct val="30000"/>
      </a:spcBef>
      <a:spcAft>
        <a:spcPct val="0"/>
      </a:spcAft>
      <a:defRPr kumimoji="1" sz="1300" kern="1200">
        <a:solidFill>
          <a:schemeClr val="tx1"/>
        </a:solidFill>
        <a:latin typeface="+mn-lt"/>
        <a:ea typeface="+mn-ea"/>
        <a:cs typeface="+mn-cs"/>
      </a:defRPr>
    </a:lvl5pPr>
    <a:lvl6pPr marL="2488768" algn="l" defTabSz="497754" rtl="0" eaLnBrk="1" latinLnBrk="0" hangingPunct="1">
      <a:defRPr kumimoji="1" sz="1300" kern="1200">
        <a:solidFill>
          <a:schemeClr val="tx1"/>
        </a:solidFill>
        <a:latin typeface="+mn-lt"/>
        <a:ea typeface="+mn-ea"/>
        <a:cs typeface="+mn-cs"/>
      </a:defRPr>
    </a:lvl6pPr>
    <a:lvl7pPr marL="2986522" algn="l" defTabSz="497754" rtl="0" eaLnBrk="1" latinLnBrk="0" hangingPunct="1">
      <a:defRPr kumimoji="1" sz="1300" kern="1200">
        <a:solidFill>
          <a:schemeClr val="tx1"/>
        </a:solidFill>
        <a:latin typeface="+mn-lt"/>
        <a:ea typeface="+mn-ea"/>
        <a:cs typeface="+mn-cs"/>
      </a:defRPr>
    </a:lvl7pPr>
    <a:lvl8pPr marL="3484275" algn="l" defTabSz="497754" rtl="0" eaLnBrk="1" latinLnBrk="0" hangingPunct="1">
      <a:defRPr kumimoji="1" sz="1300" kern="1200">
        <a:solidFill>
          <a:schemeClr val="tx1"/>
        </a:solidFill>
        <a:latin typeface="+mn-lt"/>
        <a:ea typeface="+mn-ea"/>
        <a:cs typeface="+mn-cs"/>
      </a:defRPr>
    </a:lvl8pPr>
    <a:lvl9pPr marL="3982029" algn="l" defTabSz="497754"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9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48151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350859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696667"/>
            <a:ext cx="9853295"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186055"/>
            <a:ext cx="9853295" cy="5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37895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6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57957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141682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7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48090719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グループ化 58">
            <a:extLst>
              <a:ext uri="{FF2B5EF4-FFF2-40B4-BE49-F238E27FC236}">
                <a16:creationId xmlns:a16="http://schemas.microsoft.com/office/drawing/2014/main" id="{E8313BDD-516D-7BE2-87B0-D787870EECF2}"/>
              </a:ext>
            </a:extLst>
          </p:cNvPr>
          <p:cNvGrpSpPr/>
          <p:nvPr/>
        </p:nvGrpSpPr>
        <p:grpSpPr>
          <a:xfrm>
            <a:off x="1009534" y="1846919"/>
            <a:ext cx="271935" cy="476467"/>
            <a:chOff x="982825" y="3347086"/>
            <a:chExt cx="271935" cy="742826"/>
          </a:xfrm>
          <a:solidFill>
            <a:srgbClr val="024FA1"/>
          </a:solidFill>
        </p:grpSpPr>
        <p:sp>
          <p:nvSpPr>
            <p:cNvPr id="60" name="フローチャート: 結合子 59">
              <a:extLst>
                <a:ext uri="{FF2B5EF4-FFF2-40B4-BE49-F238E27FC236}">
                  <a16:creationId xmlns:a16="http://schemas.microsoft.com/office/drawing/2014/main" id="{88DEF8E9-3230-21F1-8357-BD7D73A741CD}"/>
                </a:ext>
              </a:extLst>
            </p:cNvPr>
            <p:cNvSpPr/>
            <p:nvPr/>
          </p:nvSpPr>
          <p:spPr>
            <a:xfrm>
              <a:off x="1039556" y="3347086"/>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1" name="フローチャート: 結合子 60">
              <a:extLst>
                <a:ext uri="{FF2B5EF4-FFF2-40B4-BE49-F238E27FC236}">
                  <a16:creationId xmlns:a16="http://schemas.microsoft.com/office/drawing/2014/main" id="{7A438679-A8C7-20FE-D20D-2F6A177A03AE}"/>
                </a:ext>
              </a:extLst>
            </p:cNvPr>
            <p:cNvSpPr/>
            <p:nvPr/>
          </p:nvSpPr>
          <p:spPr>
            <a:xfrm>
              <a:off x="1037534" y="3531024"/>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2" name="フローチャート: 結合子 61">
              <a:extLst>
                <a:ext uri="{FF2B5EF4-FFF2-40B4-BE49-F238E27FC236}">
                  <a16:creationId xmlns:a16="http://schemas.microsoft.com/office/drawing/2014/main" id="{B3D571D6-C61B-6EF6-852E-245E64AA4256}"/>
                </a:ext>
              </a:extLst>
            </p:cNvPr>
            <p:cNvSpPr/>
            <p:nvPr/>
          </p:nvSpPr>
          <p:spPr>
            <a:xfrm>
              <a:off x="1037533" y="3733380"/>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3" name="フローチャート: 組合せ 62">
              <a:extLst>
                <a:ext uri="{FF2B5EF4-FFF2-40B4-BE49-F238E27FC236}">
                  <a16:creationId xmlns:a16="http://schemas.microsoft.com/office/drawing/2014/main" id="{BD9E1E6C-3898-3491-1FE9-D32FC4DAA0FC}"/>
                </a:ext>
              </a:extLst>
            </p:cNvPr>
            <p:cNvSpPr/>
            <p:nvPr/>
          </p:nvSpPr>
          <p:spPr>
            <a:xfrm>
              <a:off x="982825" y="3925166"/>
              <a:ext cx="271935" cy="164746"/>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2" name="テキスト プレースホルダー 1">
            <a:extLst>
              <a:ext uri="{FF2B5EF4-FFF2-40B4-BE49-F238E27FC236}">
                <a16:creationId xmlns:a16="http://schemas.microsoft.com/office/drawing/2014/main" id="{3F5C97E0-3CBB-4E99-B810-040F151C89AD}"/>
              </a:ext>
            </a:extLst>
          </p:cNvPr>
          <p:cNvSpPr>
            <a:spLocks noGrp="1"/>
          </p:cNvSpPr>
          <p:nvPr>
            <p:ph type="body" sz="quarter" idx="10"/>
          </p:nvPr>
        </p:nvSpPr>
        <p:spPr>
          <a:xfrm>
            <a:off x="385295" y="187236"/>
            <a:ext cx="9928694" cy="602752"/>
          </a:xfrm>
        </p:spPr>
        <p:txBody>
          <a:bodyPr/>
          <a:lstStyle/>
          <a:p>
            <a:r>
              <a:rPr kumimoji="1" lang="en-US" altLang="ja-JP" dirty="0"/>
              <a:t>UNIT</a:t>
            </a:r>
            <a:r>
              <a:rPr kumimoji="1" lang="ja-JP" altLang="en-US" sz="3200" dirty="0"/>
              <a:t>１～４</a:t>
            </a:r>
            <a:r>
              <a:rPr kumimoji="1" lang="ja-JP" altLang="en-US" dirty="0"/>
              <a:t>の</a:t>
            </a:r>
            <a:r>
              <a:rPr kumimoji="1" lang="ja-JP" altLang="en-US" sz="3200" dirty="0"/>
              <a:t>４</a:t>
            </a:r>
            <a:r>
              <a:rPr kumimoji="1" lang="ja-JP" altLang="en-US" dirty="0"/>
              <a:t>ステップで実施できる防犯教育</a:t>
            </a:r>
            <a:r>
              <a:rPr kumimoji="1" lang="en-US" altLang="ja-JP" dirty="0"/>
              <a:t>【</a:t>
            </a:r>
            <a:r>
              <a:rPr lang="ja-JP" altLang="en-US" dirty="0"/>
              <a:t>燕</a:t>
            </a:r>
            <a:r>
              <a:rPr kumimoji="1" lang="ja-JP" altLang="en-US" dirty="0"/>
              <a:t>市立粟生津小学校</a:t>
            </a:r>
            <a:r>
              <a:rPr kumimoji="1" lang="en-US" altLang="ja-JP" dirty="0"/>
              <a:t>】</a:t>
            </a:r>
            <a:endParaRPr lang="en-US" altLang="ja-JP" dirty="0"/>
          </a:p>
        </p:txBody>
      </p:sp>
      <p:sp>
        <p:nvSpPr>
          <p:cNvPr id="13" name="正方形/長方形 12">
            <a:extLst>
              <a:ext uri="{FF2B5EF4-FFF2-40B4-BE49-F238E27FC236}">
                <a16:creationId xmlns:a16="http://schemas.microsoft.com/office/drawing/2014/main" id="{F445BD58-3405-0B34-DF6A-871C54436980}"/>
              </a:ext>
            </a:extLst>
          </p:cNvPr>
          <p:cNvSpPr/>
          <p:nvPr/>
        </p:nvSpPr>
        <p:spPr>
          <a:xfrm>
            <a:off x="1354546" y="900099"/>
            <a:ext cx="8284305" cy="67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noAutofit/>
          </a:bodyPr>
          <a:lstStyle/>
          <a:p>
            <a:pPr marL="0" marR="0" lvl="0" indent="108000" algn="just" defTabSz="456690" rtl="0" eaLnBrk="1" fontAlgn="base" latinLnBrk="0" hangingPunct="1">
              <a:lnSpc>
                <a:spcPct val="100000"/>
              </a:lnSpc>
              <a:spcBef>
                <a:spcPts val="0"/>
              </a:spcBef>
              <a:spcAft>
                <a:spcPct val="0"/>
              </a:spcAft>
              <a:buClr>
                <a:srgbClr val="024FA1">
                  <a:lumMod val="60000"/>
                  <a:lumOff val="40000"/>
                </a:srgbClr>
              </a:buClr>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四角形: 角を丸くする 4">
            <a:extLst>
              <a:ext uri="{FF2B5EF4-FFF2-40B4-BE49-F238E27FC236}">
                <a16:creationId xmlns:a16="http://schemas.microsoft.com/office/drawing/2014/main" id="{F71F2502-E5C7-58AB-E61B-A84DA4CCA7FD}"/>
              </a:ext>
            </a:extLst>
          </p:cNvPr>
          <p:cNvSpPr/>
          <p:nvPr/>
        </p:nvSpPr>
        <p:spPr>
          <a:xfrm>
            <a:off x="388651" y="828221"/>
            <a:ext cx="740971" cy="272478"/>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a:t>
            </a:r>
          </a:p>
        </p:txBody>
      </p:sp>
      <p:sp>
        <p:nvSpPr>
          <p:cNvPr id="7" name="四角形: 角を丸くする 6">
            <a:extLst>
              <a:ext uri="{FF2B5EF4-FFF2-40B4-BE49-F238E27FC236}">
                <a16:creationId xmlns:a16="http://schemas.microsoft.com/office/drawing/2014/main" id="{789DA9B4-050E-B94E-E260-0F580C0DA969}"/>
              </a:ext>
            </a:extLst>
          </p:cNvPr>
          <p:cNvSpPr/>
          <p:nvPr/>
        </p:nvSpPr>
        <p:spPr>
          <a:xfrm>
            <a:off x="385295" y="1236249"/>
            <a:ext cx="1515523" cy="547809"/>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１</a:t>
            </a:r>
            <a:endParaRPr lang="en-US" altLang="ja-JP" sz="2000" b="1" dirty="0">
              <a:solidFill>
                <a:schemeClr val="bg1"/>
              </a:solidFill>
            </a:endParaRPr>
          </a:p>
          <a:p>
            <a:pPr algn="ctr"/>
            <a:r>
              <a:rPr kumimoji="1" lang="ja-JP" altLang="en-US" sz="1400" b="1" baseline="0" dirty="0">
                <a:solidFill>
                  <a:schemeClr val="bg1"/>
                </a:solidFill>
              </a:rPr>
              <a:t>知る（３時間）</a:t>
            </a:r>
          </a:p>
        </p:txBody>
      </p:sp>
      <p:sp>
        <p:nvSpPr>
          <p:cNvPr id="8" name="四角形: 角を丸くする 7">
            <a:extLst>
              <a:ext uri="{FF2B5EF4-FFF2-40B4-BE49-F238E27FC236}">
                <a16:creationId xmlns:a16="http://schemas.microsoft.com/office/drawing/2014/main" id="{EDDEC41C-EDE4-A436-1ADF-F42DEBBB03DE}"/>
              </a:ext>
            </a:extLst>
          </p:cNvPr>
          <p:cNvSpPr/>
          <p:nvPr/>
        </p:nvSpPr>
        <p:spPr>
          <a:xfrm>
            <a:off x="128509" y="6411473"/>
            <a:ext cx="1978344" cy="27247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児童の姿（成果と課題）</a:t>
            </a:r>
          </a:p>
        </p:txBody>
      </p:sp>
      <p:sp>
        <p:nvSpPr>
          <p:cNvPr id="9" name="正方形/長方形 8">
            <a:extLst>
              <a:ext uri="{FF2B5EF4-FFF2-40B4-BE49-F238E27FC236}">
                <a16:creationId xmlns:a16="http://schemas.microsoft.com/office/drawing/2014/main" id="{AB533F4D-C664-1A68-2A39-902E8C1C8DAC}"/>
              </a:ext>
            </a:extLst>
          </p:cNvPr>
          <p:cNvSpPr/>
          <p:nvPr/>
        </p:nvSpPr>
        <p:spPr>
          <a:xfrm>
            <a:off x="182829" y="6634088"/>
            <a:ext cx="10326154" cy="778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noAutofit/>
          </a:bodyPr>
          <a:lstStyle/>
          <a:p>
            <a:pPr indent="108000" algn="just" defTabSz="456690" eaLnBrk="1" hangingPunct="1">
              <a:spcBef>
                <a:spcPts val="0"/>
              </a:spcBef>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　</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UNIT1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から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UNIT2</a:t>
            </a:r>
            <a:r>
              <a:rPr lang="ja-JP" altLang="en-US" sz="1100" dirty="0">
                <a:solidFill>
                  <a:schemeClr val="tx1"/>
                </a:solidFill>
                <a:latin typeface="ＭＳ Ｐゴシック" panose="020B0600070205080204" pitchFamily="50" charset="-128"/>
                <a:ea typeface="ＭＳ Ｐゴシック" panose="020B0600070205080204" pitchFamily="50" charset="-128"/>
              </a:rPr>
              <a:t>にかけ、人（＝不審者）ではなく、機会（＝場所）に着目することを押さえながら活動を行ったことで、テレビや新聞等で犯罪に関わる記事を見つけた際には、「入りやすい場所だったのかな。」「見えにくいところなのかな。」という言葉が児童から聞かれた。また、児童アンケートの結果からも「見た目だけで怪しい人が判断できる」や「暗い道やガードレールがある道が危険」という質問に対し、「そう思わない」と回答する割合が事前より事後が多かった。これらのことから、児童は、本単元を通して、犯罪機会論の知識を獲得できたと考える。一方で、その知識を保護者や地域の方々に伝えることが難しい様子であった。今後は、発達段階に応じて</a:t>
            </a:r>
            <a:r>
              <a:rPr lang="en-US" altLang="ja-JP" sz="1100" dirty="0">
                <a:solidFill>
                  <a:schemeClr val="tx1"/>
                </a:solidFill>
                <a:latin typeface="ＭＳ Ｐゴシック" panose="020B0600070205080204" pitchFamily="50" charset="-128"/>
                <a:ea typeface="ＭＳ Ｐゴシック" panose="020B0600070205080204" pitchFamily="50" charset="-128"/>
              </a:rPr>
              <a:t>UNIT</a:t>
            </a:r>
            <a:r>
              <a:rPr lang="ja-JP" altLang="en-US" sz="1100" dirty="0">
                <a:solidFill>
                  <a:schemeClr val="tx1"/>
                </a:solidFill>
                <a:latin typeface="ＭＳ Ｐゴシック" panose="020B0600070205080204" pitchFamily="50" charset="-128"/>
                <a:ea typeface="ＭＳ Ｐゴシック" panose="020B0600070205080204" pitchFamily="50" charset="-128"/>
              </a:rPr>
              <a:t>４を見直していく必要がある。</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R="0" lvl="0" indent="0" algn="just" defTabSz="456690" rtl="0" eaLnBrk="1" fontAlgn="base" latinLnBrk="0" hangingPunct="1">
              <a:lnSpc>
                <a:spcPct val="100000"/>
              </a:lnSpc>
              <a:spcBef>
                <a:spcPts val="0"/>
              </a:spcBef>
              <a:spcAft>
                <a:spcPct val="0"/>
              </a:spcAft>
              <a:buClrTx/>
              <a:buSzTx/>
              <a:buFontTx/>
              <a:buNone/>
              <a:tabLst/>
              <a:defRPr/>
            </a:pPr>
            <a:endParaRPr kumimoji="1" lang="ja-JP" altLang="en-US" sz="1200" b="0" i="0" u="none" strike="noStrike" kern="1200" cap="none" spc="0" normalizeH="0" baseline="0" noProof="0" dirty="0">
              <a:ln>
                <a:noFill/>
              </a:ln>
              <a:solidFill>
                <a:srgbClr val="024FA1"/>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70BA7390-5B6D-E129-DEE8-7509BA29B5F1}"/>
              </a:ext>
            </a:extLst>
          </p:cNvPr>
          <p:cNvSpPr txBox="1"/>
          <p:nvPr/>
        </p:nvSpPr>
        <p:spPr>
          <a:xfrm>
            <a:off x="1066265" y="750200"/>
            <a:ext cx="9177560" cy="461665"/>
          </a:xfrm>
          <a:prstGeom prst="rect">
            <a:avLst/>
          </a:prstGeom>
          <a:noFill/>
        </p:spPr>
        <p:txBody>
          <a:bodyPr wrap="square">
            <a:spAutoFit/>
          </a:bodyPr>
          <a:lstStyle/>
          <a:p>
            <a:pPr algn="just"/>
            <a:r>
              <a:rPr lang="ja-JP" altLang="en-US" sz="1200" dirty="0">
                <a:effectLst/>
                <a:ea typeface="ＭＳ 明朝" panose="02020609040205080304" pitchFamily="17" charset="-128"/>
                <a:cs typeface="Times New Roman" panose="02020603050405020304" pitchFamily="18" charset="0"/>
              </a:rPr>
              <a:t>　</a:t>
            </a:r>
            <a:r>
              <a:rPr lang="ja-JP" altLang="ja-JP" sz="1200" dirty="0">
                <a:effectLst/>
                <a:latin typeface="ＭＳ Ｐゴシック" panose="020B0600070205080204" pitchFamily="50" charset="-128"/>
                <a:cs typeface="Times New Roman" panose="02020603050405020304" pitchFamily="18" charset="0"/>
              </a:rPr>
              <a:t>『犯罪機会論』による防犯の方法として提唱されている「入りや</a:t>
            </a:r>
            <a:r>
              <a:rPr lang="ja-JP" altLang="ja-JP" sz="1200" kern="100" dirty="0">
                <a:effectLst/>
                <a:latin typeface="ＭＳ Ｐゴシック" panose="020B0600070205080204" pitchFamily="50" charset="-128"/>
                <a:cs typeface="Times New Roman" panose="02020603050405020304" pitchFamily="18" charset="0"/>
              </a:rPr>
              <a:t>すくて見えにくい場所」という景色の見方を学ぶことを通して、</a:t>
            </a:r>
            <a:r>
              <a:rPr lang="ja-JP" altLang="en-US" sz="1200" kern="100" dirty="0">
                <a:effectLst/>
                <a:latin typeface="ＭＳ Ｐゴシック" panose="020B0600070205080204" pitchFamily="50" charset="-128"/>
                <a:cs typeface="Times New Roman" panose="02020603050405020304" pitchFamily="18" charset="0"/>
              </a:rPr>
              <a:t>　</a:t>
            </a:r>
            <a:endParaRPr lang="en-US" altLang="ja-JP" sz="1200" kern="100" dirty="0">
              <a:effectLst/>
              <a:latin typeface="ＭＳ Ｐゴシック" panose="020B0600070205080204" pitchFamily="50" charset="-128"/>
              <a:cs typeface="Times New Roman" panose="02020603050405020304" pitchFamily="18" charset="0"/>
            </a:endParaRPr>
          </a:p>
          <a:p>
            <a:pPr algn="just"/>
            <a:r>
              <a:rPr lang="ja-JP" altLang="en-US" sz="1200" kern="100" dirty="0">
                <a:effectLst/>
                <a:latin typeface="ＭＳ Ｐゴシック" panose="020B0600070205080204" pitchFamily="50" charset="-128"/>
                <a:cs typeface="Times New Roman" panose="02020603050405020304" pitchFamily="18" charset="0"/>
              </a:rPr>
              <a:t>　</a:t>
            </a:r>
            <a:r>
              <a:rPr lang="ja-JP" altLang="ja-JP" sz="1200" kern="100" dirty="0">
                <a:effectLst/>
                <a:latin typeface="ＭＳ Ｐゴシック" panose="020B0600070205080204" pitchFamily="50" charset="-128"/>
                <a:cs typeface="Times New Roman" panose="02020603050405020304" pitchFamily="18" charset="0"/>
              </a:rPr>
              <a:t>人（＝不審者）ではなく、機会（＝場所）に着目して、</a:t>
            </a:r>
            <a:r>
              <a:rPr lang="ja-JP" altLang="ja-JP" sz="1200" dirty="0">
                <a:effectLst/>
                <a:latin typeface="ＭＳ Ｐゴシック" panose="020B0600070205080204" pitchFamily="50" charset="-128"/>
                <a:cs typeface="Times New Roman" panose="02020603050405020304" pitchFamily="18" charset="0"/>
              </a:rPr>
              <a:t>犯罪から身を守るための自分なりの方法を考えることができる。</a:t>
            </a:r>
            <a:endParaRPr lang="ja-JP" altLang="en-US" sz="1200" dirty="0">
              <a:latin typeface="ＭＳ Ｐゴシック" panose="020B0600070205080204" pitchFamily="50" charset="-128"/>
            </a:endParaRPr>
          </a:p>
        </p:txBody>
      </p:sp>
      <p:sp>
        <p:nvSpPr>
          <p:cNvPr id="26" name="四角形: 角を丸くする 25">
            <a:extLst>
              <a:ext uri="{FF2B5EF4-FFF2-40B4-BE49-F238E27FC236}">
                <a16:creationId xmlns:a16="http://schemas.microsoft.com/office/drawing/2014/main" id="{185DE29A-CB32-1D50-8C68-AD04AD7875CD}"/>
              </a:ext>
            </a:extLst>
          </p:cNvPr>
          <p:cNvSpPr/>
          <p:nvPr/>
        </p:nvSpPr>
        <p:spPr>
          <a:xfrm>
            <a:off x="1955069" y="1282444"/>
            <a:ext cx="862596" cy="272478"/>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28" name="テキスト ボックス 27">
            <a:extLst>
              <a:ext uri="{FF2B5EF4-FFF2-40B4-BE49-F238E27FC236}">
                <a16:creationId xmlns:a16="http://schemas.microsoft.com/office/drawing/2014/main" id="{662A14B2-DB64-7D9E-110B-1E1E283D772D}"/>
              </a:ext>
            </a:extLst>
          </p:cNvPr>
          <p:cNvSpPr txBox="1"/>
          <p:nvPr/>
        </p:nvSpPr>
        <p:spPr>
          <a:xfrm>
            <a:off x="2800812" y="1249489"/>
            <a:ext cx="5242003" cy="338554"/>
          </a:xfrm>
          <a:prstGeom prst="rect">
            <a:avLst/>
          </a:prstGeom>
          <a:noFill/>
        </p:spPr>
        <p:txBody>
          <a:bodyPr wrap="square" rtlCol="0">
            <a:spAutoFit/>
          </a:bodyPr>
          <a:lstStyle/>
          <a:p>
            <a:r>
              <a:rPr kumimoji="1" lang="ja-JP" altLang="en-US" sz="1600" b="1" dirty="0">
                <a:latin typeface="+mj-lt"/>
              </a:rPr>
              <a:t>「入りやすくて見えにくい」場所って、なに？</a:t>
            </a:r>
          </a:p>
        </p:txBody>
      </p:sp>
      <p:sp>
        <p:nvSpPr>
          <p:cNvPr id="32" name="テキスト ボックス 31">
            <a:extLst>
              <a:ext uri="{FF2B5EF4-FFF2-40B4-BE49-F238E27FC236}">
                <a16:creationId xmlns:a16="http://schemas.microsoft.com/office/drawing/2014/main" id="{0508A099-8F78-9189-83AD-ACEF9BB7DC04}"/>
              </a:ext>
            </a:extLst>
          </p:cNvPr>
          <p:cNvSpPr txBox="1"/>
          <p:nvPr/>
        </p:nvSpPr>
        <p:spPr>
          <a:xfrm>
            <a:off x="1887858" y="1886097"/>
            <a:ext cx="6665664" cy="430887"/>
          </a:xfrm>
          <a:prstGeom prst="rect">
            <a:avLst/>
          </a:prstGeom>
          <a:noFill/>
        </p:spPr>
        <p:txBody>
          <a:bodyPr wrap="square" rtlCol="0">
            <a:spAutoFit/>
          </a:bodyPr>
          <a:lstStyle/>
          <a:p>
            <a:r>
              <a:rPr kumimoji="1" lang="ja-JP" altLang="en-US" sz="1100" dirty="0">
                <a:latin typeface="ＭＳ Ｐゴシック" panose="020B0600070205080204" pitchFamily="50" charset="-128"/>
              </a:rPr>
              <a:t>１</a:t>
            </a:r>
            <a:r>
              <a:rPr lang="ja-JP" altLang="en-US" sz="1100" dirty="0">
                <a:latin typeface="ＭＳ Ｐゴシック" panose="020B0600070205080204" pitchFamily="50" charset="-128"/>
              </a:rPr>
              <a:t>．「防犯」に係る「危険な場所」とはどこか、</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犯罪機会論</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の提唱者である小宮教授から直接話を聞いたり、</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質問したりする活動を通して、自分の住む地域にも「危険な場所」があるかもしれないと気付くことができる。</a:t>
            </a:r>
            <a:endParaRPr lang="en-US" altLang="ja-JP" sz="1100" dirty="0">
              <a:latin typeface="ＭＳ Ｐゴシック" panose="020B0600070205080204" pitchFamily="50" charset="-128"/>
            </a:endParaRPr>
          </a:p>
        </p:txBody>
      </p:sp>
      <p:sp>
        <p:nvSpPr>
          <p:cNvPr id="33" name="四角形: 角を丸くする 32">
            <a:extLst>
              <a:ext uri="{FF2B5EF4-FFF2-40B4-BE49-F238E27FC236}">
                <a16:creationId xmlns:a16="http://schemas.microsoft.com/office/drawing/2014/main" id="{4BD4FA3F-9EBE-07BF-217C-551D8B894C6D}"/>
              </a:ext>
            </a:extLst>
          </p:cNvPr>
          <p:cNvSpPr/>
          <p:nvPr/>
        </p:nvSpPr>
        <p:spPr>
          <a:xfrm>
            <a:off x="1941271" y="1595589"/>
            <a:ext cx="1612837" cy="272478"/>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sp>
        <p:nvSpPr>
          <p:cNvPr id="36" name="四角形: 角を丸くする 35">
            <a:extLst>
              <a:ext uri="{FF2B5EF4-FFF2-40B4-BE49-F238E27FC236}">
                <a16:creationId xmlns:a16="http://schemas.microsoft.com/office/drawing/2014/main" id="{729DA2A1-09F0-C639-C057-7DC03F5970F2}"/>
              </a:ext>
            </a:extLst>
          </p:cNvPr>
          <p:cNvSpPr/>
          <p:nvPr/>
        </p:nvSpPr>
        <p:spPr>
          <a:xfrm>
            <a:off x="377824" y="2371642"/>
            <a:ext cx="1515523" cy="54780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２</a:t>
            </a:r>
            <a:endParaRPr lang="en-US" altLang="ja-JP" sz="2000" b="1" dirty="0">
              <a:solidFill>
                <a:schemeClr val="bg1"/>
              </a:solidFill>
            </a:endParaRPr>
          </a:p>
          <a:p>
            <a:pPr algn="ctr"/>
            <a:r>
              <a:rPr kumimoji="1" lang="ja-JP" altLang="en-US" sz="1400" b="1" baseline="0" dirty="0">
                <a:solidFill>
                  <a:schemeClr val="bg1"/>
                </a:solidFill>
              </a:rPr>
              <a:t>調べる（５時間）</a:t>
            </a:r>
          </a:p>
        </p:txBody>
      </p:sp>
      <p:sp>
        <p:nvSpPr>
          <p:cNvPr id="37" name="四角形: 角を丸くする 36">
            <a:extLst>
              <a:ext uri="{FF2B5EF4-FFF2-40B4-BE49-F238E27FC236}">
                <a16:creationId xmlns:a16="http://schemas.microsoft.com/office/drawing/2014/main" id="{E75D5A72-E187-F91D-4EBE-9CC060C7F489}"/>
              </a:ext>
            </a:extLst>
          </p:cNvPr>
          <p:cNvSpPr/>
          <p:nvPr/>
        </p:nvSpPr>
        <p:spPr>
          <a:xfrm>
            <a:off x="1955069" y="2434391"/>
            <a:ext cx="862596" cy="27247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38" name="テキスト ボックス 37">
            <a:extLst>
              <a:ext uri="{FF2B5EF4-FFF2-40B4-BE49-F238E27FC236}">
                <a16:creationId xmlns:a16="http://schemas.microsoft.com/office/drawing/2014/main" id="{44C9B95A-C692-30FA-1902-EE2424045996}"/>
              </a:ext>
            </a:extLst>
          </p:cNvPr>
          <p:cNvSpPr txBox="1"/>
          <p:nvPr/>
        </p:nvSpPr>
        <p:spPr>
          <a:xfrm>
            <a:off x="2817665" y="2404080"/>
            <a:ext cx="5242003" cy="338554"/>
          </a:xfrm>
          <a:prstGeom prst="rect">
            <a:avLst/>
          </a:prstGeom>
          <a:noFill/>
        </p:spPr>
        <p:txBody>
          <a:bodyPr wrap="square" rtlCol="0">
            <a:spAutoFit/>
          </a:bodyPr>
          <a:lstStyle/>
          <a:p>
            <a:r>
              <a:rPr kumimoji="1" lang="ja-JP" altLang="en-US" sz="1600" b="1" dirty="0">
                <a:latin typeface="+mj-lt"/>
              </a:rPr>
              <a:t>地いきに「入りやすくて見えにくい」場所は、あるかな？</a:t>
            </a:r>
          </a:p>
        </p:txBody>
      </p:sp>
      <p:sp>
        <p:nvSpPr>
          <p:cNvPr id="39" name="四角形: 角を丸くする 38">
            <a:extLst>
              <a:ext uri="{FF2B5EF4-FFF2-40B4-BE49-F238E27FC236}">
                <a16:creationId xmlns:a16="http://schemas.microsoft.com/office/drawing/2014/main" id="{E6FB6EC5-6041-029A-9408-7FD9679A04F7}"/>
              </a:ext>
            </a:extLst>
          </p:cNvPr>
          <p:cNvSpPr/>
          <p:nvPr/>
        </p:nvSpPr>
        <p:spPr>
          <a:xfrm>
            <a:off x="1955069" y="2747436"/>
            <a:ext cx="1612837" cy="27247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sp>
        <p:nvSpPr>
          <p:cNvPr id="41" name="四角形: 角を丸くする 40">
            <a:extLst>
              <a:ext uri="{FF2B5EF4-FFF2-40B4-BE49-F238E27FC236}">
                <a16:creationId xmlns:a16="http://schemas.microsoft.com/office/drawing/2014/main" id="{BBD9947C-1009-76CB-BCD5-468849FACAB5}"/>
              </a:ext>
            </a:extLst>
          </p:cNvPr>
          <p:cNvSpPr/>
          <p:nvPr/>
        </p:nvSpPr>
        <p:spPr>
          <a:xfrm>
            <a:off x="372631" y="3800873"/>
            <a:ext cx="1515523" cy="54780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３</a:t>
            </a:r>
            <a:endParaRPr lang="en-US" altLang="ja-JP" sz="2000" b="1" dirty="0">
              <a:solidFill>
                <a:schemeClr val="bg1"/>
              </a:solidFill>
            </a:endParaRPr>
          </a:p>
          <a:p>
            <a:pPr algn="ctr"/>
            <a:r>
              <a:rPr kumimoji="1" lang="ja-JP" altLang="en-US" sz="1400" b="1" baseline="0" dirty="0">
                <a:solidFill>
                  <a:schemeClr val="bg1"/>
                </a:solidFill>
              </a:rPr>
              <a:t>気付く（５時間）</a:t>
            </a:r>
          </a:p>
        </p:txBody>
      </p:sp>
      <p:sp>
        <p:nvSpPr>
          <p:cNvPr id="42" name="四角形: 角を丸くする 41">
            <a:extLst>
              <a:ext uri="{FF2B5EF4-FFF2-40B4-BE49-F238E27FC236}">
                <a16:creationId xmlns:a16="http://schemas.microsoft.com/office/drawing/2014/main" id="{B4BD8BB4-2231-2079-D6E7-EE3CC16DA5FF}"/>
              </a:ext>
            </a:extLst>
          </p:cNvPr>
          <p:cNvSpPr/>
          <p:nvPr/>
        </p:nvSpPr>
        <p:spPr>
          <a:xfrm>
            <a:off x="1954548" y="3835947"/>
            <a:ext cx="862596" cy="2724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43" name="テキスト ボックス 42">
            <a:extLst>
              <a:ext uri="{FF2B5EF4-FFF2-40B4-BE49-F238E27FC236}">
                <a16:creationId xmlns:a16="http://schemas.microsoft.com/office/drawing/2014/main" id="{7D6D5960-C503-A734-1399-142194E4BBF0}"/>
              </a:ext>
            </a:extLst>
          </p:cNvPr>
          <p:cNvSpPr txBox="1"/>
          <p:nvPr/>
        </p:nvSpPr>
        <p:spPr>
          <a:xfrm>
            <a:off x="2814783" y="3806145"/>
            <a:ext cx="5242003" cy="338554"/>
          </a:xfrm>
          <a:prstGeom prst="rect">
            <a:avLst/>
          </a:prstGeom>
          <a:noFill/>
        </p:spPr>
        <p:txBody>
          <a:bodyPr wrap="square" rtlCol="0">
            <a:spAutoFit/>
          </a:bodyPr>
          <a:lstStyle/>
          <a:p>
            <a:r>
              <a:rPr kumimoji="1" lang="ja-JP" altLang="en-US" sz="1600" b="1" dirty="0">
                <a:latin typeface="+mj-lt"/>
              </a:rPr>
              <a:t>「人」ではなく「場所」が大切！</a:t>
            </a:r>
          </a:p>
        </p:txBody>
      </p:sp>
      <p:sp>
        <p:nvSpPr>
          <p:cNvPr id="44" name="四角形: 角を丸くする 43">
            <a:extLst>
              <a:ext uri="{FF2B5EF4-FFF2-40B4-BE49-F238E27FC236}">
                <a16:creationId xmlns:a16="http://schemas.microsoft.com/office/drawing/2014/main" id="{AC09A116-AAA9-29D0-9BF4-0FB0F5FDE19D}"/>
              </a:ext>
            </a:extLst>
          </p:cNvPr>
          <p:cNvSpPr/>
          <p:nvPr/>
        </p:nvSpPr>
        <p:spPr>
          <a:xfrm>
            <a:off x="1949726" y="4140940"/>
            <a:ext cx="1612837" cy="2724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sp>
        <p:nvSpPr>
          <p:cNvPr id="48" name="四角形: 角を丸くする 47">
            <a:extLst>
              <a:ext uri="{FF2B5EF4-FFF2-40B4-BE49-F238E27FC236}">
                <a16:creationId xmlns:a16="http://schemas.microsoft.com/office/drawing/2014/main" id="{6E6A183C-26C7-0D1C-79D0-CF80912D8D5D}"/>
              </a:ext>
            </a:extLst>
          </p:cNvPr>
          <p:cNvSpPr/>
          <p:nvPr/>
        </p:nvSpPr>
        <p:spPr>
          <a:xfrm>
            <a:off x="359920" y="5143891"/>
            <a:ext cx="1515523" cy="5478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４</a:t>
            </a:r>
            <a:endParaRPr lang="en-US" altLang="ja-JP" sz="2000" b="1" dirty="0">
              <a:solidFill>
                <a:schemeClr val="bg1"/>
              </a:solidFill>
            </a:endParaRPr>
          </a:p>
          <a:p>
            <a:pPr algn="ctr"/>
            <a:r>
              <a:rPr kumimoji="1" lang="ja-JP" altLang="en-US" sz="1400" b="1" baseline="0" dirty="0">
                <a:solidFill>
                  <a:schemeClr val="bg1"/>
                </a:solidFill>
              </a:rPr>
              <a:t>伝える（３時間）</a:t>
            </a:r>
          </a:p>
        </p:txBody>
      </p:sp>
      <p:sp>
        <p:nvSpPr>
          <p:cNvPr id="49" name="四角形: 角を丸くする 48">
            <a:extLst>
              <a:ext uri="{FF2B5EF4-FFF2-40B4-BE49-F238E27FC236}">
                <a16:creationId xmlns:a16="http://schemas.microsoft.com/office/drawing/2014/main" id="{DF92723F-7202-28FB-993C-84EA774D3BE8}"/>
              </a:ext>
            </a:extLst>
          </p:cNvPr>
          <p:cNvSpPr/>
          <p:nvPr/>
        </p:nvSpPr>
        <p:spPr>
          <a:xfrm>
            <a:off x="1946743" y="5231704"/>
            <a:ext cx="862596" cy="27247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50" name="テキスト ボックス 49">
            <a:extLst>
              <a:ext uri="{FF2B5EF4-FFF2-40B4-BE49-F238E27FC236}">
                <a16:creationId xmlns:a16="http://schemas.microsoft.com/office/drawing/2014/main" id="{AEBE6156-3ED4-79E8-1851-43F76D53F89E}"/>
              </a:ext>
            </a:extLst>
          </p:cNvPr>
          <p:cNvSpPr txBox="1"/>
          <p:nvPr/>
        </p:nvSpPr>
        <p:spPr>
          <a:xfrm>
            <a:off x="2809339" y="5199169"/>
            <a:ext cx="5242003" cy="338554"/>
          </a:xfrm>
          <a:prstGeom prst="rect">
            <a:avLst/>
          </a:prstGeom>
          <a:noFill/>
        </p:spPr>
        <p:txBody>
          <a:bodyPr wrap="square" rtlCol="0">
            <a:spAutoFit/>
          </a:bodyPr>
          <a:lstStyle/>
          <a:p>
            <a:r>
              <a:rPr kumimoji="1" lang="ja-JP" altLang="en-US" sz="1600" b="1" dirty="0">
                <a:latin typeface="+mj-lt"/>
              </a:rPr>
              <a:t>みんなも「場所」に気づいてほしい！</a:t>
            </a:r>
          </a:p>
        </p:txBody>
      </p:sp>
      <p:sp>
        <p:nvSpPr>
          <p:cNvPr id="52" name="四角形: 角を丸くする 51">
            <a:extLst>
              <a:ext uri="{FF2B5EF4-FFF2-40B4-BE49-F238E27FC236}">
                <a16:creationId xmlns:a16="http://schemas.microsoft.com/office/drawing/2014/main" id="{B62F0498-47E7-7813-B2C9-2A14CB7500A4}"/>
              </a:ext>
            </a:extLst>
          </p:cNvPr>
          <p:cNvSpPr/>
          <p:nvPr/>
        </p:nvSpPr>
        <p:spPr>
          <a:xfrm>
            <a:off x="1948473" y="5545762"/>
            <a:ext cx="1612837" cy="27247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grpSp>
        <p:nvGrpSpPr>
          <p:cNvPr id="58" name="グループ化 57">
            <a:extLst>
              <a:ext uri="{FF2B5EF4-FFF2-40B4-BE49-F238E27FC236}">
                <a16:creationId xmlns:a16="http://schemas.microsoft.com/office/drawing/2014/main" id="{5A1432D8-082E-745D-55B2-92BD173EA477}"/>
              </a:ext>
            </a:extLst>
          </p:cNvPr>
          <p:cNvGrpSpPr/>
          <p:nvPr/>
        </p:nvGrpSpPr>
        <p:grpSpPr>
          <a:xfrm>
            <a:off x="1000797" y="2985169"/>
            <a:ext cx="271935" cy="749764"/>
            <a:chOff x="982825" y="3347086"/>
            <a:chExt cx="271935" cy="742826"/>
          </a:xfrm>
        </p:grpSpPr>
        <p:sp>
          <p:nvSpPr>
            <p:cNvPr id="53" name="フローチャート: 結合子 52">
              <a:extLst>
                <a:ext uri="{FF2B5EF4-FFF2-40B4-BE49-F238E27FC236}">
                  <a16:creationId xmlns:a16="http://schemas.microsoft.com/office/drawing/2014/main" id="{0822589C-EBCF-9713-6C82-03808EA45C4D}"/>
                </a:ext>
              </a:extLst>
            </p:cNvPr>
            <p:cNvSpPr/>
            <p:nvPr/>
          </p:nvSpPr>
          <p:spPr>
            <a:xfrm>
              <a:off x="1039556" y="3347086"/>
              <a:ext cx="162521" cy="16130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54" name="フローチャート: 結合子 53">
              <a:extLst>
                <a:ext uri="{FF2B5EF4-FFF2-40B4-BE49-F238E27FC236}">
                  <a16:creationId xmlns:a16="http://schemas.microsoft.com/office/drawing/2014/main" id="{38CDF2D3-1B20-4137-C845-B1EF51B37A1F}"/>
                </a:ext>
              </a:extLst>
            </p:cNvPr>
            <p:cNvSpPr/>
            <p:nvPr/>
          </p:nvSpPr>
          <p:spPr>
            <a:xfrm>
              <a:off x="1037534" y="3531024"/>
              <a:ext cx="162521" cy="16130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55" name="フローチャート: 結合子 54">
              <a:extLst>
                <a:ext uri="{FF2B5EF4-FFF2-40B4-BE49-F238E27FC236}">
                  <a16:creationId xmlns:a16="http://schemas.microsoft.com/office/drawing/2014/main" id="{6763FC2E-2EA4-616C-550B-3370BFCA6658}"/>
                </a:ext>
              </a:extLst>
            </p:cNvPr>
            <p:cNvSpPr/>
            <p:nvPr/>
          </p:nvSpPr>
          <p:spPr>
            <a:xfrm>
              <a:off x="1037533" y="3733380"/>
              <a:ext cx="162521" cy="16130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57" name="フローチャート: 組合せ 56">
              <a:extLst>
                <a:ext uri="{FF2B5EF4-FFF2-40B4-BE49-F238E27FC236}">
                  <a16:creationId xmlns:a16="http://schemas.microsoft.com/office/drawing/2014/main" id="{A554C0F4-4010-D545-C71B-B02CF38FC2A4}"/>
                </a:ext>
              </a:extLst>
            </p:cNvPr>
            <p:cNvSpPr/>
            <p:nvPr/>
          </p:nvSpPr>
          <p:spPr>
            <a:xfrm>
              <a:off x="982825" y="3925166"/>
              <a:ext cx="271935" cy="164746"/>
            </a:xfrm>
            <a:prstGeom prst="flowChartMer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grpSp>
        <p:nvGrpSpPr>
          <p:cNvPr id="64" name="グループ化 63">
            <a:extLst>
              <a:ext uri="{FF2B5EF4-FFF2-40B4-BE49-F238E27FC236}">
                <a16:creationId xmlns:a16="http://schemas.microsoft.com/office/drawing/2014/main" id="{93F3F545-D62A-CCCC-14BE-FFE5E018E009}"/>
              </a:ext>
            </a:extLst>
          </p:cNvPr>
          <p:cNvGrpSpPr/>
          <p:nvPr/>
        </p:nvGrpSpPr>
        <p:grpSpPr>
          <a:xfrm>
            <a:off x="982826" y="4413419"/>
            <a:ext cx="271935" cy="681432"/>
            <a:chOff x="982825" y="3347086"/>
            <a:chExt cx="271935" cy="742826"/>
          </a:xfrm>
          <a:solidFill>
            <a:srgbClr val="92D050"/>
          </a:solidFill>
        </p:grpSpPr>
        <p:sp>
          <p:nvSpPr>
            <p:cNvPr id="65" name="フローチャート: 結合子 64">
              <a:extLst>
                <a:ext uri="{FF2B5EF4-FFF2-40B4-BE49-F238E27FC236}">
                  <a16:creationId xmlns:a16="http://schemas.microsoft.com/office/drawing/2014/main" id="{04A5EA32-9C7D-1D70-3893-11615286192E}"/>
                </a:ext>
              </a:extLst>
            </p:cNvPr>
            <p:cNvSpPr/>
            <p:nvPr/>
          </p:nvSpPr>
          <p:spPr>
            <a:xfrm>
              <a:off x="1039556" y="3347086"/>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6" name="フローチャート: 結合子 65">
              <a:extLst>
                <a:ext uri="{FF2B5EF4-FFF2-40B4-BE49-F238E27FC236}">
                  <a16:creationId xmlns:a16="http://schemas.microsoft.com/office/drawing/2014/main" id="{D7966D98-A35A-E0CF-4A4F-377BBF5B7CBA}"/>
                </a:ext>
              </a:extLst>
            </p:cNvPr>
            <p:cNvSpPr/>
            <p:nvPr/>
          </p:nvSpPr>
          <p:spPr>
            <a:xfrm>
              <a:off x="1037534" y="3531024"/>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7" name="フローチャート: 結合子 66">
              <a:extLst>
                <a:ext uri="{FF2B5EF4-FFF2-40B4-BE49-F238E27FC236}">
                  <a16:creationId xmlns:a16="http://schemas.microsoft.com/office/drawing/2014/main" id="{24A39CA9-328C-1FC1-B8D7-521ABE4B2FC1}"/>
                </a:ext>
              </a:extLst>
            </p:cNvPr>
            <p:cNvSpPr/>
            <p:nvPr/>
          </p:nvSpPr>
          <p:spPr>
            <a:xfrm>
              <a:off x="1037533" y="3733380"/>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8" name="フローチャート: 組合せ 67">
              <a:extLst>
                <a:ext uri="{FF2B5EF4-FFF2-40B4-BE49-F238E27FC236}">
                  <a16:creationId xmlns:a16="http://schemas.microsoft.com/office/drawing/2014/main" id="{6CE914C8-6C81-60A0-AD0D-D2B6CA2CCDCC}"/>
                </a:ext>
              </a:extLst>
            </p:cNvPr>
            <p:cNvSpPr/>
            <p:nvPr/>
          </p:nvSpPr>
          <p:spPr>
            <a:xfrm>
              <a:off x="982825" y="3925166"/>
              <a:ext cx="271935" cy="164746"/>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grpSp>
        <p:nvGrpSpPr>
          <p:cNvPr id="69" name="グループ化 68">
            <a:extLst>
              <a:ext uri="{FF2B5EF4-FFF2-40B4-BE49-F238E27FC236}">
                <a16:creationId xmlns:a16="http://schemas.microsoft.com/office/drawing/2014/main" id="{31C1C34C-0711-90F8-9F14-7605E15C03ED}"/>
              </a:ext>
            </a:extLst>
          </p:cNvPr>
          <p:cNvGrpSpPr/>
          <p:nvPr/>
        </p:nvGrpSpPr>
        <p:grpSpPr>
          <a:xfrm>
            <a:off x="993655" y="5732341"/>
            <a:ext cx="271935" cy="641460"/>
            <a:chOff x="982825" y="3347086"/>
            <a:chExt cx="271935" cy="742826"/>
          </a:xfrm>
          <a:solidFill>
            <a:srgbClr val="00B050"/>
          </a:solidFill>
        </p:grpSpPr>
        <p:sp>
          <p:nvSpPr>
            <p:cNvPr id="70" name="フローチャート: 結合子 69">
              <a:extLst>
                <a:ext uri="{FF2B5EF4-FFF2-40B4-BE49-F238E27FC236}">
                  <a16:creationId xmlns:a16="http://schemas.microsoft.com/office/drawing/2014/main" id="{068DF2CD-929D-0169-A18C-23D7E71BCA2E}"/>
                </a:ext>
              </a:extLst>
            </p:cNvPr>
            <p:cNvSpPr/>
            <p:nvPr/>
          </p:nvSpPr>
          <p:spPr>
            <a:xfrm>
              <a:off x="1039556" y="3347086"/>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71" name="フローチャート: 結合子 70">
              <a:extLst>
                <a:ext uri="{FF2B5EF4-FFF2-40B4-BE49-F238E27FC236}">
                  <a16:creationId xmlns:a16="http://schemas.microsoft.com/office/drawing/2014/main" id="{4E4669C7-DEDB-C2DA-B90C-82EC65765F14}"/>
                </a:ext>
              </a:extLst>
            </p:cNvPr>
            <p:cNvSpPr/>
            <p:nvPr/>
          </p:nvSpPr>
          <p:spPr>
            <a:xfrm>
              <a:off x="1037534" y="3531024"/>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72" name="フローチャート: 結合子 71">
              <a:extLst>
                <a:ext uri="{FF2B5EF4-FFF2-40B4-BE49-F238E27FC236}">
                  <a16:creationId xmlns:a16="http://schemas.microsoft.com/office/drawing/2014/main" id="{8E29583E-0854-0905-CB6D-D12FD11B1AE1}"/>
                </a:ext>
              </a:extLst>
            </p:cNvPr>
            <p:cNvSpPr/>
            <p:nvPr/>
          </p:nvSpPr>
          <p:spPr>
            <a:xfrm>
              <a:off x="1037533" y="3733380"/>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73" name="フローチャート: 組合せ 72">
              <a:extLst>
                <a:ext uri="{FF2B5EF4-FFF2-40B4-BE49-F238E27FC236}">
                  <a16:creationId xmlns:a16="http://schemas.microsoft.com/office/drawing/2014/main" id="{011F6F89-98B2-A4A7-5E99-A0545F726CD9}"/>
                </a:ext>
              </a:extLst>
            </p:cNvPr>
            <p:cNvSpPr/>
            <p:nvPr/>
          </p:nvSpPr>
          <p:spPr>
            <a:xfrm>
              <a:off x="982825" y="3925166"/>
              <a:ext cx="271935" cy="164746"/>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75" name="テキスト ボックス 74">
            <a:extLst>
              <a:ext uri="{FF2B5EF4-FFF2-40B4-BE49-F238E27FC236}">
                <a16:creationId xmlns:a16="http://schemas.microsoft.com/office/drawing/2014/main" id="{41F2CF31-8EC4-4B98-A4BD-4741096F3E18}"/>
              </a:ext>
            </a:extLst>
          </p:cNvPr>
          <p:cNvSpPr txBox="1"/>
          <p:nvPr/>
        </p:nvSpPr>
        <p:spPr>
          <a:xfrm>
            <a:off x="1894527" y="3028787"/>
            <a:ext cx="6341742" cy="430887"/>
          </a:xfrm>
          <a:prstGeom prst="rect">
            <a:avLst/>
          </a:prstGeom>
          <a:noFill/>
        </p:spPr>
        <p:txBody>
          <a:bodyPr wrap="square" rtlCol="0">
            <a:spAutoFit/>
          </a:bodyPr>
          <a:lstStyle/>
          <a:p>
            <a:r>
              <a:rPr kumimoji="1" lang="ja-JP" altLang="en-US" sz="1100" dirty="0">
                <a:latin typeface="ＭＳ Ｐゴシック" panose="020B0600070205080204" pitchFamily="50" charset="-128"/>
              </a:rPr>
              <a:t>１．</a:t>
            </a:r>
            <a:r>
              <a:rPr lang="ja-JP" altLang="en-US" sz="1100" dirty="0">
                <a:latin typeface="ＭＳ Ｐゴシック" panose="020B0600070205080204" pitchFamily="50" charset="-128"/>
              </a:rPr>
              <a:t>保護者と共に地域を散策したり、</a:t>
            </a:r>
            <a:r>
              <a:rPr lang="en-US" altLang="ja-JP" sz="1100" dirty="0" err="1">
                <a:latin typeface="ＭＳ Ｐゴシック" panose="020B0600070205080204" pitchFamily="50" charset="-128"/>
              </a:rPr>
              <a:t>GoogleMap</a:t>
            </a:r>
            <a:r>
              <a:rPr lang="ja-JP" altLang="en-US" sz="1100" dirty="0">
                <a:latin typeface="ＭＳ Ｐゴシック" panose="020B0600070205080204" pitchFamily="50" charset="-128"/>
              </a:rPr>
              <a:t>を活用して探したりする活動を通して、自分の住む地域に</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「危険な場所」がないか探すことができる。</a:t>
            </a:r>
            <a:endParaRPr lang="en-US" altLang="ja-JP" sz="1100" dirty="0">
              <a:latin typeface="ＭＳ Ｐゴシック" panose="020B0600070205080204" pitchFamily="50" charset="-128"/>
            </a:endParaRPr>
          </a:p>
        </p:txBody>
      </p:sp>
      <p:sp>
        <p:nvSpPr>
          <p:cNvPr id="76" name="テキスト ボックス 75">
            <a:extLst>
              <a:ext uri="{FF2B5EF4-FFF2-40B4-BE49-F238E27FC236}">
                <a16:creationId xmlns:a16="http://schemas.microsoft.com/office/drawing/2014/main" id="{4DD26A0B-3AEA-4114-B859-1687FAFC307D}"/>
              </a:ext>
            </a:extLst>
          </p:cNvPr>
          <p:cNvSpPr txBox="1"/>
          <p:nvPr/>
        </p:nvSpPr>
        <p:spPr>
          <a:xfrm>
            <a:off x="1881626" y="3378689"/>
            <a:ext cx="6844920" cy="430887"/>
          </a:xfrm>
          <a:prstGeom prst="rect">
            <a:avLst/>
          </a:prstGeom>
          <a:noFill/>
        </p:spPr>
        <p:txBody>
          <a:bodyPr wrap="square" rtlCol="0">
            <a:spAutoFit/>
          </a:bodyPr>
          <a:lstStyle/>
          <a:p>
            <a:r>
              <a:rPr lang="ja-JP" altLang="en-US" sz="1100" dirty="0">
                <a:latin typeface="ＭＳ Ｐゴシック" panose="020B0600070205080204" pitchFamily="50" charset="-128"/>
              </a:rPr>
              <a:t>２．みんなが探した「危険な場所」を吟味する活動を通して、自分の住む地域に「危険な場所」がいくつも</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あることに気付くことができる。</a:t>
            </a:r>
            <a:endParaRPr lang="en-US" altLang="ja-JP" sz="1100" dirty="0">
              <a:latin typeface="ＭＳ Ｐゴシック" panose="020B0600070205080204" pitchFamily="50" charset="-128"/>
            </a:endParaRPr>
          </a:p>
        </p:txBody>
      </p:sp>
      <p:sp>
        <p:nvSpPr>
          <p:cNvPr id="77" name="テキスト ボックス 76">
            <a:extLst>
              <a:ext uri="{FF2B5EF4-FFF2-40B4-BE49-F238E27FC236}">
                <a16:creationId xmlns:a16="http://schemas.microsoft.com/office/drawing/2014/main" id="{C4184CB6-5194-42A2-8CD6-ED39A440D2D6}"/>
              </a:ext>
            </a:extLst>
          </p:cNvPr>
          <p:cNvSpPr txBox="1"/>
          <p:nvPr/>
        </p:nvSpPr>
        <p:spPr>
          <a:xfrm>
            <a:off x="1894527" y="4411653"/>
            <a:ext cx="6665664" cy="430887"/>
          </a:xfrm>
          <a:prstGeom prst="rect">
            <a:avLst/>
          </a:prstGeom>
          <a:noFill/>
        </p:spPr>
        <p:txBody>
          <a:bodyPr wrap="square" rtlCol="0">
            <a:spAutoFit/>
          </a:bodyPr>
          <a:lstStyle/>
          <a:p>
            <a:r>
              <a:rPr kumimoji="1" lang="ja-JP" altLang="en-US" sz="1100" dirty="0">
                <a:latin typeface="ＭＳ Ｐゴシック" panose="020B0600070205080204" pitchFamily="50" charset="-128"/>
              </a:rPr>
              <a:t>１</a:t>
            </a:r>
            <a:r>
              <a:rPr lang="ja-JP" altLang="en-US" sz="1100" dirty="0">
                <a:latin typeface="ＭＳ Ｐゴシック" panose="020B0600070205080204" pitchFamily="50" charset="-128"/>
              </a:rPr>
              <a:t>．「危険な場所」について、</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安全マップ</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にまとめる活動を通して、犯罪機会を「人」で判断するよりも</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「危険な場所」で判断する方が分かりやすいと気付くことができる。</a:t>
            </a:r>
            <a:endParaRPr lang="en-US" altLang="ja-JP" sz="1100" dirty="0">
              <a:latin typeface="ＭＳ Ｐゴシック" panose="020B0600070205080204" pitchFamily="50" charset="-128"/>
            </a:endParaRPr>
          </a:p>
        </p:txBody>
      </p:sp>
      <p:sp>
        <p:nvSpPr>
          <p:cNvPr id="79" name="テキスト ボックス 78">
            <a:extLst>
              <a:ext uri="{FF2B5EF4-FFF2-40B4-BE49-F238E27FC236}">
                <a16:creationId xmlns:a16="http://schemas.microsoft.com/office/drawing/2014/main" id="{0570C348-7036-4181-8B08-60B4E16AA3BD}"/>
              </a:ext>
            </a:extLst>
          </p:cNvPr>
          <p:cNvSpPr txBox="1"/>
          <p:nvPr/>
        </p:nvSpPr>
        <p:spPr>
          <a:xfrm>
            <a:off x="1887858" y="4770248"/>
            <a:ext cx="6665664" cy="430887"/>
          </a:xfrm>
          <a:prstGeom prst="rect">
            <a:avLst/>
          </a:prstGeom>
          <a:noFill/>
        </p:spPr>
        <p:txBody>
          <a:bodyPr wrap="square" rtlCol="0">
            <a:spAutoFit/>
          </a:bodyPr>
          <a:lstStyle/>
          <a:p>
            <a:r>
              <a:rPr lang="ja-JP" altLang="en-US" sz="1100" dirty="0">
                <a:latin typeface="ＭＳ Ｐゴシック" panose="020B0600070205080204" pitchFamily="50" charset="-128"/>
              </a:rPr>
              <a:t>２．保護者に発表する</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安全マップ</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の見せ方や発表の仕方を見直す活動を通して、「自分を守る」ためには、</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人（＝不審者）ではなく、機会（＝場所）に着目することが改めて大切であることに気付くことができる。</a:t>
            </a:r>
            <a:endParaRPr lang="en-US" altLang="ja-JP" sz="1100" dirty="0">
              <a:latin typeface="ＭＳ Ｐゴシック" panose="020B0600070205080204" pitchFamily="50" charset="-128"/>
            </a:endParaRPr>
          </a:p>
        </p:txBody>
      </p:sp>
      <p:sp>
        <p:nvSpPr>
          <p:cNvPr id="4" name="矢印: 右 3">
            <a:extLst>
              <a:ext uri="{FF2B5EF4-FFF2-40B4-BE49-F238E27FC236}">
                <a16:creationId xmlns:a16="http://schemas.microsoft.com/office/drawing/2014/main" id="{DC39C69C-5856-4E2B-8C7C-44A6DFB3B4C3}"/>
              </a:ext>
            </a:extLst>
          </p:cNvPr>
          <p:cNvSpPr/>
          <p:nvPr/>
        </p:nvSpPr>
        <p:spPr>
          <a:xfrm>
            <a:off x="182829" y="2935057"/>
            <a:ext cx="826706" cy="865816"/>
          </a:xfrm>
          <a:prstGeom prst="rightArrow">
            <a:avLst>
              <a:gd name="adj1" fmla="val 72068"/>
              <a:gd name="adj2" fmla="val 36961"/>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kumimoji="1" lang="ja-JP" altLang="en-US" sz="900" baseline="0" dirty="0">
                <a:solidFill>
                  <a:schemeClr val="tx1"/>
                </a:solidFill>
              </a:rPr>
              <a:t>関連</a:t>
            </a:r>
            <a:r>
              <a:rPr kumimoji="1" lang="en-US" altLang="ja-JP" sz="900" baseline="0" dirty="0">
                <a:solidFill>
                  <a:schemeClr val="tx1"/>
                </a:solidFill>
              </a:rPr>
              <a:t>:</a:t>
            </a:r>
            <a:r>
              <a:rPr kumimoji="1" lang="ja-JP" altLang="en-US" sz="900" baseline="0" dirty="0">
                <a:solidFill>
                  <a:schemeClr val="tx1"/>
                </a:solidFill>
              </a:rPr>
              <a:t>社会</a:t>
            </a:r>
            <a:endParaRPr kumimoji="1" lang="en-US" altLang="ja-JP" sz="900" baseline="0" dirty="0">
              <a:solidFill>
                <a:schemeClr val="tx1"/>
              </a:solidFill>
            </a:endParaRPr>
          </a:p>
          <a:p>
            <a:pPr algn="ctr"/>
            <a:r>
              <a:rPr kumimoji="1" lang="en-US" altLang="ja-JP" sz="900" baseline="0" dirty="0">
                <a:solidFill>
                  <a:schemeClr val="tx1"/>
                </a:solidFill>
              </a:rPr>
              <a:t>｢</a:t>
            </a:r>
            <a:r>
              <a:rPr kumimoji="1" lang="ja-JP" altLang="en-US" sz="900" baseline="0" dirty="0">
                <a:solidFill>
                  <a:schemeClr val="tx1"/>
                </a:solidFill>
              </a:rPr>
              <a:t>わたしたちのまちと市</a:t>
            </a:r>
            <a:r>
              <a:rPr kumimoji="1" lang="en-US" altLang="ja-JP" sz="900" baseline="0" dirty="0">
                <a:solidFill>
                  <a:schemeClr val="tx1"/>
                </a:solidFill>
              </a:rPr>
              <a:t>｣</a:t>
            </a:r>
            <a:endParaRPr kumimoji="1" lang="ja-JP" altLang="en-US" sz="900" baseline="0" dirty="0">
              <a:solidFill>
                <a:schemeClr val="tx1"/>
              </a:solidFill>
            </a:endParaRPr>
          </a:p>
        </p:txBody>
      </p:sp>
      <p:sp>
        <p:nvSpPr>
          <p:cNvPr id="80" name="テキスト ボックス 79">
            <a:extLst>
              <a:ext uri="{FF2B5EF4-FFF2-40B4-BE49-F238E27FC236}">
                <a16:creationId xmlns:a16="http://schemas.microsoft.com/office/drawing/2014/main" id="{5D3EAF4D-7D84-4D8B-A5F7-F4A62C2A954D}"/>
              </a:ext>
            </a:extLst>
          </p:cNvPr>
          <p:cNvSpPr txBox="1"/>
          <p:nvPr/>
        </p:nvSpPr>
        <p:spPr>
          <a:xfrm>
            <a:off x="1949726" y="5792707"/>
            <a:ext cx="6665664" cy="430887"/>
          </a:xfrm>
          <a:prstGeom prst="rect">
            <a:avLst/>
          </a:prstGeom>
          <a:noFill/>
        </p:spPr>
        <p:txBody>
          <a:bodyPr wrap="square" rtlCol="0">
            <a:spAutoFit/>
          </a:bodyPr>
          <a:lstStyle/>
          <a:p>
            <a:r>
              <a:rPr lang="ja-JP" altLang="en-US" sz="1100" dirty="0">
                <a:latin typeface="ＭＳ Ｐゴシック" panose="020B0600070205080204" pitchFamily="50" charset="-128"/>
              </a:rPr>
              <a:t>１．学習参観時、保護者に「危険な場所」とは何か、</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安全マップ</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を活用して自分の住む地域の「危険な</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場所」は、どこか発表する活動を通して、機会（＝場所）に着目することの大切さを伝えることができる。</a:t>
            </a:r>
            <a:endParaRPr lang="en-US" altLang="ja-JP" sz="1100" dirty="0">
              <a:latin typeface="ＭＳ Ｐゴシック" panose="020B0600070205080204" pitchFamily="50" charset="-128"/>
            </a:endParaRPr>
          </a:p>
        </p:txBody>
      </p:sp>
      <p:sp>
        <p:nvSpPr>
          <p:cNvPr id="81" name="テキスト ボックス 80">
            <a:extLst>
              <a:ext uri="{FF2B5EF4-FFF2-40B4-BE49-F238E27FC236}">
                <a16:creationId xmlns:a16="http://schemas.microsoft.com/office/drawing/2014/main" id="{0351F6F0-18B7-4DD4-A879-3EF0BBBDF12A}"/>
              </a:ext>
            </a:extLst>
          </p:cNvPr>
          <p:cNvSpPr txBox="1"/>
          <p:nvPr/>
        </p:nvSpPr>
        <p:spPr>
          <a:xfrm>
            <a:off x="1949726" y="6145894"/>
            <a:ext cx="6665664" cy="430887"/>
          </a:xfrm>
          <a:prstGeom prst="rect">
            <a:avLst/>
          </a:prstGeom>
          <a:noFill/>
        </p:spPr>
        <p:txBody>
          <a:bodyPr wrap="square" rtlCol="0">
            <a:spAutoFit/>
          </a:bodyPr>
          <a:lstStyle/>
          <a:p>
            <a:r>
              <a:rPr lang="ja-JP" altLang="en-US" sz="1100" dirty="0">
                <a:latin typeface="ＭＳ Ｐゴシック" panose="020B0600070205080204" pitchFamily="50" charset="-128"/>
              </a:rPr>
              <a:t>２．地域の方々や全校児童に、機会（＝場所）に着目することの大切さを伝える方法を考える活動を</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通して、これからも自分の命を守るための「防犯」に対する意欲を高めることができる。</a:t>
            </a:r>
            <a:endParaRPr lang="en-US" altLang="ja-JP" sz="1100" dirty="0">
              <a:latin typeface="ＭＳ Ｐゴシック" panose="020B0600070205080204" pitchFamily="50" charset="-128"/>
            </a:endParaRPr>
          </a:p>
        </p:txBody>
      </p:sp>
    </p:spTree>
    <p:extLst>
      <p:ext uri="{BB962C8B-B14F-4D97-AF65-F5344CB8AC3E}">
        <p14:creationId xmlns:p14="http://schemas.microsoft.com/office/powerpoint/2010/main" val="1533079493"/>
      </p:ext>
    </p:extLst>
  </p:cSld>
  <p:clrMapOvr>
    <a:masterClrMapping/>
  </p:clrMapOvr>
</p:sld>
</file>

<file path=ppt/theme/theme1.xml><?xml version="1.0" encoding="utf-8"?>
<a:theme xmlns:a="http://schemas.openxmlformats.org/drawingml/2006/main" name="1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F69FB13B90484409EEF918D2B735CED" ma:contentTypeVersion="13" ma:contentTypeDescription="新しいドキュメントを作成します。" ma:contentTypeScope="" ma:versionID="d7c8c2339cabd4e728e307b189b2e8c7">
  <xsd:schema xmlns:xsd="http://www.w3.org/2001/XMLSchema" xmlns:xs="http://www.w3.org/2001/XMLSchema" xmlns:p="http://schemas.microsoft.com/office/2006/metadata/properties" xmlns:ns2="755e579f-5300-4ed4-8097-650dfdc529f7" xmlns:ns3="1435ca12-eb22-48af-9e36-2fcf9adea235" targetNamespace="http://schemas.microsoft.com/office/2006/metadata/properties" ma:root="true" ma:fieldsID="6373845e6ce8ce37a8914c90e396ba38" ns2:_="" ns3:_="">
    <xsd:import namespace="755e579f-5300-4ed4-8097-650dfdc529f7"/>
    <xsd:import namespace="1435ca12-eb22-48af-9e36-2fcf9adea2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579f-5300-4ed4-8097-650dfdc529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35ca12-eb22-48af-9e36-2fcf9adea235"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8D7FCC-5A7F-4D72-AB40-AD1D7F853B42}">
  <ds:schemaRefs>
    <ds:schemaRef ds:uri="http://purl.org/dc/elements/1.1/"/>
    <ds:schemaRef ds:uri="http://schemas.microsoft.com/office/2006/metadata/properties"/>
    <ds:schemaRef ds:uri="http://schemas.openxmlformats.org/package/2006/metadata/core-properties"/>
    <ds:schemaRef ds:uri="755e579f-5300-4ed4-8097-650dfdc529f7"/>
    <ds:schemaRef ds:uri="http://schemas.microsoft.com/office/infopath/2007/PartnerControls"/>
    <ds:schemaRef ds:uri="http://purl.org/dc/terms/"/>
    <ds:schemaRef ds:uri="http://schemas.microsoft.com/office/2006/documentManagement/types"/>
    <ds:schemaRef ds:uri="http://purl.org/dc/dcmitype/"/>
    <ds:schemaRef ds:uri="1435ca12-eb22-48af-9e36-2fcf9adea235"/>
    <ds:schemaRef ds:uri="http://www.w3.org/XML/1998/namespace"/>
  </ds:schemaRefs>
</ds:datastoreItem>
</file>

<file path=customXml/itemProps2.xml><?xml version="1.0" encoding="utf-8"?>
<ds:datastoreItem xmlns:ds="http://schemas.openxmlformats.org/officeDocument/2006/customXml" ds:itemID="{F368A5CE-2F47-44B7-BD69-4C5097C61C86}">
  <ds:schemaRefs>
    <ds:schemaRef ds:uri="http://schemas.microsoft.com/sharepoint/v3/contenttype/forms"/>
  </ds:schemaRefs>
</ds:datastoreItem>
</file>

<file path=customXml/itemProps3.xml><?xml version="1.0" encoding="utf-8"?>
<ds:datastoreItem xmlns:ds="http://schemas.openxmlformats.org/officeDocument/2006/customXml" ds:itemID="{F51EEC03-B1C9-4602-A1DA-950C113B1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e579f-5300-4ed4-8097-650dfdc529f7"/>
    <ds:schemaRef ds:uri="1435ca12-eb22-48af-9e36-2fcf9adea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ユーザー設定</PresentationFormat>
  <Paragraphs>42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ＭＳ 明朝</vt:lpstr>
      <vt:lpstr>Arial</vt:lpstr>
      <vt:lpstr>Calibri</vt:lpstr>
      <vt:lpstr>1_Office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川井田 忠之</dc:creator>
  <cp:lastModifiedBy>新潟県</cp:lastModifiedBy>
  <cp:revision>1</cp:revision>
  <dcterms:modified xsi:type="dcterms:W3CDTF">2026-03-18T08:00:36Z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0x0101009F69FB13B90484409EEF918D2B735CED</vt:lpwstr>
  </property>
</Properties>
</file>