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47" r:id="rId4"/>
  </p:sldMasterIdLst>
  <p:notesMasterIdLst>
    <p:notesMasterId r:id="rId6"/>
  </p:notesMasterIdLst>
  <p:handoutMasterIdLst>
    <p:handoutMasterId r:id="rId7"/>
  </p:handoutMasterIdLst>
  <p:sldIdLst>
    <p:sldId id="309" r:id="rId5"/>
  </p:sldIdLst>
  <p:sldSz cx="10691813" cy="7559675"/>
  <p:notesSz cx="6797675" cy="9926638"/>
  <p:defaultTextStyle>
    <a:defPPr>
      <a:defRPr lang="ja-JP"/>
    </a:defPPr>
    <a:lvl1pPr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96888" indent="-39688"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95363" indent="-80963"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92250" indent="-120650"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90725" indent="-161925"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402" userDrawn="1">
          <p15:clr>
            <a:srgbClr val="A4A3A4"/>
          </p15:clr>
        </p15:guide>
        <p15:guide id="2" pos="33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2FA"/>
    <a:srgbClr val="BADBFE"/>
    <a:srgbClr val="024FA1"/>
    <a:srgbClr val="CDECF1"/>
    <a:srgbClr val="4BB5C5"/>
    <a:srgbClr val="C2DCE6"/>
    <a:srgbClr val="C5E2F0"/>
    <a:srgbClr val="1331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4660"/>
  </p:normalViewPr>
  <p:slideViewPr>
    <p:cSldViewPr snapToGrid="0" snapToObjects="1">
      <p:cViewPr varScale="1">
        <p:scale>
          <a:sx n="81" d="100"/>
          <a:sy n="81" d="100"/>
        </p:scale>
        <p:origin x="948" y="60"/>
      </p:cViewPr>
      <p:guideLst>
        <p:guide orient="horz" pos="2402"/>
        <p:guide pos="3367"/>
      </p:guideLst>
    </p:cSldViewPr>
  </p:slideViewPr>
  <p:notesTextViewPr>
    <p:cViewPr>
      <p:scale>
        <a:sx n="100" d="100"/>
        <a:sy n="100" d="100"/>
      </p:scale>
      <p:origin x="0" y="0"/>
    </p:cViewPr>
  </p:notesTextViewPr>
  <p:notesViewPr>
    <p:cSldViewPr snapToGrid="0" snapToObjects="1">
      <p:cViewPr varScale="1">
        <p:scale>
          <a:sx n="57" d="100"/>
          <a:sy n="57" d="100"/>
        </p:scale>
        <p:origin x="334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768350" y="746125"/>
            <a:ext cx="5260975" cy="3719513"/>
          </a:xfrm>
          <a:prstGeom prst="rect">
            <a:avLst/>
          </a:prstGeom>
          <a:noFill/>
          <a:ln w="12700">
            <a:solidFill>
              <a:prstClr val="black"/>
            </a:solidFill>
          </a:ln>
        </p:spPr>
        <p:txBody>
          <a:bodyPr vert="horz" lIns="91306" tIns="45653" rIns="91306" bIns="45653" rtlCol="0" anchor="ctr"/>
          <a:lstStyle/>
          <a:p>
            <a:pPr lvl="0"/>
            <a:endParaRPr lang="ja-JP" altLang="en-US" noProof="0"/>
          </a:p>
        </p:txBody>
      </p:sp>
      <p:sp>
        <p:nvSpPr>
          <p:cNvPr id="5" name="ノート プレースホルダ 4"/>
          <p:cNvSpPr>
            <a:spLocks noGrp="1"/>
          </p:cNvSpPr>
          <p:nvPr>
            <p:ph type="body" sz="quarter" idx="3"/>
          </p:nvPr>
        </p:nvSpPr>
        <p:spPr>
          <a:xfrm>
            <a:off x="680085" y="4715193"/>
            <a:ext cx="5437506" cy="4466274"/>
          </a:xfrm>
          <a:prstGeom prst="rect">
            <a:avLst/>
          </a:prstGeom>
        </p:spPr>
        <p:txBody>
          <a:bodyPr vert="horz" wrap="square" lIns="91306" tIns="45653" rIns="91306" bIns="45653"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Tree>
  </p:cSld>
  <p:clrMap bg1="lt1" tx1="dk1" bg2="lt2" tx2="dk2" accent1="accent1" accent2="accent2" accent3="accent3" accent4="accent4" accent5="accent5" accent6="accent6" hlink="hlink" folHlink="folHlink"/>
  <p:notesStyle>
    <a:lvl1pPr algn="l" defTabSz="496888" rtl="0" eaLnBrk="0" fontAlgn="base" hangingPunct="0">
      <a:spcBef>
        <a:spcPct val="30000"/>
      </a:spcBef>
      <a:spcAft>
        <a:spcPct val="0"/>
      </a:spcAft>
      <a:defRPr kumimoji="1" sz="1300" kern="1200">
        <a:solidFill>
          <a:schemeClr val="tx1"/>
        </a:solidFill>
        <a:latin typeface="+mn-lt"/>
        <a:ea typeface="+mn-ea"/>
        <a:cs typeface="ＭＳ Ｐゴシック" charset="-128"/>
      </a:defRPr>
    </a:lvl1pPr>
    <a:lvl2pPr marL="496888" algn="l" defTabSz="496888" rtl="0" eaLnBrk="0" fontAlgn="base" hangingPunct="0">
      <a:spcBef>
        <a:spcPct val="30000"/>
      </a:spcBef>
      <a:spcAft>
        <a:spcPct val="0"/>
      </a:spcAft>
      <a:defRPr kumimoji="1" sz="1300" kern="1200">
        <a:solidFill>
          <a:schemeClr val="tx1"/>
        </a:solidFill>
        <a:latin typeface="+mn-lt"/>
        <a:ea typeface="+mn-ea"/>
        <a:cs typeface="+mn-cs"/>
      </a:defRPr>
    </a:lvl2pPr>
    <a:lvl3pPr marL="995363" algn="l" defTabSz="496888" rtl="0" eaLnBrk="0" fontAlgn="base" hangingPunct="0">
      <a:spcBef>
        <a:spcPct val="30000"/>
      </a:spcBef>
      <a:spcAft>
        <a:spcPct val="0"/>
      </a:spcAft>
      <a:defRPr kumimoji="1" sz="1300" kern="1200">
        <a:solidFill>
          <a:schemeClr val="tx1"/>
        </a:solidFill>
        <a:latin typeface="+mn-lt"/>
        <a:ea typeface="+mn-ea"/>
        <a:cs typeface="+mn-cs"/>
      </a:defRPr>
    </a:lvl3pPr>
    <a:lvl4pPr marL="1492250" algn="l" defTabSz="496888" rtl="0" eaLnBrk="0" fontAlgn="base" hangingPunct="0">
      <a:spcBef>
        <a:spcPct val="30000"/>
      </a:spcBef>
      <a:spcAft>
        <a:spcPct val="0"/>
      </a:spcAft>
      <a:defRPr kumimoji="1" sz="1300" kern="1200">
        <a:solidFill>
          <a:schemeClr val="tx1"/>
        </a:solidFill>
        <a:latin typeface="+mn-lt"/>
        <a:ea typeface="+mn-ea"/>
        <a:cs typeface="+mn-cs"/>
      </a:defRPr>
    </a:lvl4pPr>
    <a:lvl5pPr marL="1990725" algn="l" defTabSz="496888" rtl="0" eaLnBrk="0" fontAlgn="base" hangingPunct="0">
      <a:spcBef>
        <a:spcPct val="30000"/>
      </a:spcBef>
      <a:spcAft>
        <a:spcPct val="0"/>
      </a:spcAft>
      <a:defRPr kumimoji="1" sz="1300" kern="1200">
        <a:solidFill>
          <a:schemeClr val="tx1"/>
        </a:solidFill>
        <a:latin typeface="+mn-lt"/>
        <a:ea typeface="+mn-ea"/>
        <a:cs typeface="+mn-cs"/>
      </a:defRPr>
    </a:lvl5pPr>
    <a:lvl6pPr marL="2488768" algn="l" defTabSz="497754" rtl="0" eaLnBrk="1" latinLnBrk="0" hangingPunct="1">
      <a:defRPr kumimoji="1" sz="1300" kern="1200">
        <a:solidFill>
          <a:schemeClr val="tx1"/>
        </a:solidFill>
        <a:latin typeface="+mn-lt"/>
        <a:ea typeface="+mn-ea"/>
        <a:cs typeface="+mn-cs"/>
      </a:defRPr>
    </a:lvl6pPr>
    <a:lvl7pPr marL="2986522" algn="l" defTabSz="497754" rtl="0" eaLnBrk="1" latinLnBrk="0" hangingPunct="1">
      <a:defRPr kumimoji="1" sz="1300" kern="1200">
        <a:solidFill>
          <a:schemeClr val="tx1"/>
        </a:solidFill>
        <a:latin typeface="+mn-lt"/>
        <a:ea typeface="+mn-ea"/>
        <a:cs typeface="+mn-cs"/>
      </a:defRPr>
    </a:lvl7pPr>
    <a:lvl8pPr marL="3484275" algn="l" defTabSz="497754" rtl="0" eaLnBrk="1" latinLnBrk="0" hangingPunct="1">
      <a:defRPr kumimoji="1" sz="1300" kern="1200">
        <a:solidFill>
          <a:schemeClr val="tx1"/>
        </a:solidFill>
        <a:latin typeface="+mn-lt"/>
        <a:ea typeface="+mn-ea"/>
        <a:cs typeface="+mn-cs"/>
      </a:defRPr>
    </a:lvl8pPr>
    <a:lvl9pPr marL="3982029" algn="l" defTabSz="497754"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9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48151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350859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696667"/>
            <a:ext cx="9853295"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186055"/>
            <a:ext cx="9853295" cy="5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37895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6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57957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141682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7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48090719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グループ化 58">
            <a:extLst>
              <a:ext uri="{FF2B5EF4-FFF2-40B4-BE49-F238E27FC236}">
                <a16:creationId xmlns:a16="http://schemas.microsoft.com/office/drawing/2014/main" id="{E8313BDD-516D-7BE2-87B0-D787870EECF2}"/>
              </a:ext>
            </a:extLst>
          </p:cNvPr>
          <p:cNvGrpSpPr/>
          <p:nvPr/>
        </p:nvGrpSpPr>
        <p:grpSpPr>
          <a:xfrm>
            <a:off x="999617" y="1920306"/>
            <a:ext cx="271935" cy="476467"/>
            <a:chOff x="982825" y="3347086"/>
            <a:chExt cx="271935" cy="742826"/>
          </a:xfrm>
          <a:solidFill>
            <a:srgbClr val="024FA1"/>
          </a:solidFill>
        </p:grpSpPr>
        <p:sp>
          <p:nvSpPr>
            <p:cNvPr id="60" name="フローチャート: 結合子 59">
              <a:extLst>
                <a:ext uri="{FF2B5EF4-FFF2-40B4-BE49-F238E27FC236}">
                  <a16:creationId xmlns:a16="http://schemas.microsoft.com/office/drawing/2014/main" id="{88DEF8E9-3230-21F1-8357-BD7D73A741CD}"/>
                </a:ext>
              </a:extLst>
            </p:cNvPr>
            <p:cNvSpPr/>
            <p:nvPr/>
          </p:nvSpPr>
          <p:spPr>
            <a:xfrm>
              <a:off x="1039556" y="3347086"/>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1" name="フローチャート: 結合子 60">
              <a:extLst>
                <a:ext uri="{FF2B5EF4-FFF2-40B4-BE49-F238E27FC236}">
                  <a16:creationId xmlns:a16="http://schemas.microsoft.com/office/drawing/2014/main" id="{7A438679-A8C7-20FE-D20D-2F6A177A03AE}"/>
                </a:ext>
              </a:extLst>
            </p:cNvPr>
            <p:cNvSpPr/>
            <p:nvPr/>
          </p:nvSpPr>
          <p:spPr>
            <a:xfrm>
              <a:off x="1037534" y="3531024"/>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2" name="フローチャート: 結合子 61">
              <a:extLst>
                <a:ext uri="{FF2B5EF4-FFF2-40B4-BE49-F238E27FC236}">
                  <a16:creationId xmlns:a16="http://schemas.microsoft.com/office/drawing/2014/main" id="{B3D571D6-C61B-6EF6-852E-245E64AA4256}"/>
                </a:ext>
              </a:extLst>
            </p:cNvPr>
            <p:cNvSpPr/>
            <p:nvPr/>
          </p:nvSpPr>
          <p:spPr>
            <a:xfrm>
              <a:off x="1037533" y="3733380"/>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3" name="フローチャート: 組合せ 62">
              <a:extLst>
                <a:ext uri="{FF2B5EF4-FFF2-40B4-BE49-F238E27FC236}">
                  <a16:creationId xmlns:a16="http://schemas.microsoft.com/office/drawing/2014/main" id="{BD9E1E6C-3898-3491-1FE9-D32FC4DAA0FC}"/>
                </a:ext>
              </a:extLst>
            </p:cNvPr>
            <p:cNvSpPr/>
            <p:nvPr/>
          </p:nvSpPr>
          <p:spPr>
            <a:xfrm>
              <a:off x="982825" y="3925166"/>
              <a:ext cx="271935" cy="164746"/>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2" name="テキスト プレースホルダー 1">
            <a:extLst>
              <a:ext uri="{FF2B5EF4-FFF2-40B4-BE49-F238E27FC236}">
                <a16:creationId xmlns:a16="http://schemas.microsoft.com/office/drawing/2014/main" id="{3F5C97E0-3CBB-4E99-B810-040F151C89AD}"/>
              </a:ext>
            </a:extLst>
          </p:cNvPr>
          <p:cNvSpPr>
            <a:spLocks noGrp="1"/>
          </p:cNvSpPr>
          <p:nvPr>
            <p:ph type="body" sz="quarter" idx="10"/>
          </p:nvPr>
        </p:nvSpPr>
        <p:spPr>
          <a:xfrm>
            <a:off x="227983" y="138076"/>
            <a:ext cx="10306518" cy="602752"/>
          </a:xfrm>
        </p:spPr>
        <p:txBody>
          <a:bodyPr/>
          <a:lstStyle/>
          <a:p>
            <a:r>
              <a:rPr kumimoji="1" lang="en-US" altLang="ja-JP" dirty="0"/>
              <a:t>UNIT</a:t>
            </a:r>
            <a:r>
              <a:rPr kumimoji="1" lang="ja-JP" altLang="en-US" sz="3200" dirty="0"/>
              <a:t>１～４</a:t>
            </a:r>
            <a:r>
              <a:rPr kumimoji="1" lang="ja-JP" altLang="en-US" dirty="0"/>
              <a:t>の</a:t>
            </a:r>
            <a:r>
              <a:rPr kumimoji="1" lang="ja-JP" altLang="en-US" sz="3200" dirty="0"/>
              <a:t>４</a:t>
            </a:r>
            <a:r>
              <a:rPr kumimoji="1" lang="ja-JP" altLang="en-US" dirty="0"/>
              <a:t>ステップで実施できる防犯</a:t>
            </a:r>
            <a:r>
              <a:rPr kumimoji="1" lang="ja-JP" altLang="en-US"/>
              <a:t>教育</a:t>
            </a:r>
            <a:r>
              <a:rPr kumimoji="1" lang="en-US" altLang="ja-JP"/>
              <a:t>【</a:t>
            </a:r>
            <a:r>
              <a:rPr kumimoji="1" lang="ja-JP" altLang="en-US"/>
              <a:t>長岡市</a:t>
            </a:r>
            <a:r>
              <a:rPr lang="ja-JP" altLang="en-US"/>
              <a:t>立</a:t>
            </a:r>
            <a:r>
              <a:rPr kumimoji="1" lang="ja-JP" altLang="en-US"/>
              <a:t>希望が丘小学校</a:t>
            </a:r>
            <a:r>
              <a:rPr kumimoji="1" lang="en-US" altLang="ja-JP" dirty="0"/>
              <a:t>】</a:t>
            </a:r>
            <a:endParaRPr lang="en-US" altLang="ja-JP" dirty="0"/>
          </a:p>
        </p:txBody>
      </p:sp>
      <p:sp>
        <p:nvSpPr>
          <p:cNvPr id="13" name="正方形/長方形 12">
            <a:extLst>
              <a:ext uri="{FF2B5EF4-FFF2-40B4-BE49-F238E27FC236}">
                <a16:creationId xmlns:a16="http://schemas.microsoft.com/office/drawing/2014/main" id="{F445BD58-3405-0B34-DF6A-871C54436980}"/>
              </a:ext>
            </a:extLst>
          </p:cNvPr>
          <p:cNvSpPr/>
          <p:nvPr/>
        </p:nvSpPr>
        <p:spPr>
          <a:xfrm>
            <a:off x="1354546" y="947724"/>
            <a:ext cx="8284305" cy="67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noAutofit/>
          </a:bodyPr>
          <a:lstStyle/>
          <a:p>
            <a:pPr marL="0" marR="0" lvl="0" indent="108000" algn="just" defTabSz="456690" rtl="0" eaLnBrk="1" fontAlgn="base" latinLnBrk="0" hangingPunct="1">
              <a:lnSpc>
                <a:spcPct val="100000"/>
              </a:lnSpc>
              <a:spcBef>
                <a:spcPts val="0"/>
              </a:spcBef>
              <a:spcAft>
                <a:spcPct val="0"/>
              </a:spcAft>
              <a:buClr>
                <a:srgbClr val="024FA1">
                  <a:lumMod val="60000"/>
                  <a:lumOff val="40000"/>
                </a:srgbClr>
              </a:buClr>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四角形: 角を丸くする 4">
            <a:extLst>
              <a:ext uri="{FF2B5EF4-FFF2-40B4-BE49-F238E27FC236}">
                <a16:creationId xmlns:a16="http://schemas.microsoft.com/office/drawing/2014/main" id="{F71F2502-E5C7-58AB-E61B-A84DA4CCA7FD}"/>
              </a:ext>
            </a:extLst>
          </p:cNvPr>
          <p:cNvSpPr/>
          <p:nvPr/>
        </p:nvSpPr>
        <p:spPr>
          <a:xfrm>
            <a:off x="377824" y="839778"/>
            <a:ext cx="740971" cy="329619"/>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a:t>
            </a:r>
          </a:p>
        </p:txBody>
      </p:sp>
      <p:sp>
        <p:nvSpPr>
          <p:cNvPr id="7" name="四角形: 角を丸くする 6">
            <a:extLst>
              <a:ext uri="{FF2B5EF4-FFF2-40B4-BE49-F238E27FC236}">
                <a16:creationId xmlns:a16="http://schemas.microsoft.com/office/drawing/2014/main" id="{789DA9B4-050E-B94E-E260-0F580C0DA969}"/>
              </a:ext>
            </a:extLst>
          </p:cNvPr>
          <p:cNvSpPr/>
          <p:nvPr/>
        </p:nvSpPr>
        <p:spPr>
          <a:xfrm>
            <a:off x="367577" y="1311423"/>
            <a:ext cx="1515523" cy="547809"/>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１</a:t>
            </a:r>
            <a:endParaRPr lang="en-US" altLang="ja-JP" sz="2000" b="1" dirty="0">
              <a:solidFill>
                <a:schemeClr val="bg1"/>
              </a:solidFill>
            </a:endParaRPr>
          </a:p>
          <a:p>
            <a:pPr algn="ctr"/>
            <a:r>
              <a:rPr kumimoji="1" lang="ja-JP" altLang="en-US" sz="1400" b="1" baseline="0">
                <a:solidFill>
                  <a:schemeClr val="bg1"/>
                </a:solidFill>
              </a:rPr>
              <a:t>知る（２時間）</a:t>
            </a:r>
            <a:endParaRPr kumimoji="1" lang="ja-JP" altLang="en-US" sz="1400" b="1" baseline="0" dirty="0">
              <a:solidFill>
                <a:schemeClr val="bg1"/>
              </a:solidFill>
            </a:endParaRPr>
          </a:p>
        </p:txBody>
      </p:sp>
      <p:sp>
        <p:nvSpPr>
          <p:cNvPr id="8" name="四角形: 角を丸くする 7">
            <a:extLst>
              <a:ext uri="{FF2B5EF4-FFF2-40B4-BE49-F238E27FC236}">
                <a16:creationId xmlns:a16="http://schemas.microsoft.com/office/drawing/2014/main" id="{EDDEC41C-EDE4-A436-1ADF-F42DEBBB03DE}"/>
              </a:ext>
            </a:extLst>
          </p:cNvPr>
          <p:cNvSpPr/>
          <p:nvPr/>
        </p:nvSpPr>
        <p:spPr>
          <a:xfrm>
            <a:off x="271196" y="6296846"/>
            <a:ext cx="1711697" cy="27247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児童の姿</a:t>
            </a:r>
            <a:r>
              <a:rPr kumimoji="1" lang="ja-JP" altLang="en-US" sz="1400" b="1" baseline="0">
                <a:solidFill>
                  <a:schemeClr val="bg1"/>
                </a:solidFill>
              </a:rPr>
              <a:t>（成果）</a:t>
            </a:r>
            <a:endParaRPr kumimoji="1" lang="ja-JP" altLang="en-US" sz="1400" b="1" baseline="0" dirty="0">
              <a:solidFill>
                <a:schemeClr val="bg1"/>
              </a:solidFill>
            </a:endParaRPr>
          </a:p>
        </p:txBody>
      </p:sp>
      <p:sp>
        <p:nvSpPr>
          <p:cNvPr id="9" name="正方形/長方形 8">
            <a:extLst>
              <a:ext uri="{FF2B5EF4-FFF2-40B4-BE49-F238E27FC236}">
                <a16:creationId xmlns:a16="http://schemas.microsoft.com/office/drawing/2014/main" id="{AB533F4D-C664-1A68-2A39-902E8C1C8DAC}"/>
              </a:ext>
            </a:extLst>
          </p:cNvPr>
          <p:cNvSpPr/>
          <p:nvPr/>
        </p:nvSpPr>
        <p:spPr>
          <a:xfrm>
            <a:off x="395127" y="6540059"/>
            <a:ext cx="9948358" cy="894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noAutofit/>
          </a:bodyPr>
          <a:lstStyle/>
          <a:p>
            <a:pPr lvl="0" algn="just" defTabSz="456690" eaLnBrk="1" hangingPunct="1">
              <a:spcBef>
                <a:spcPts val="0"/>
              </a:spcBef>
              <a:defRPr/>
            </a:pPr>
            <a:r>
              <a:rPr kumimoji="1" lang="en-US" altLang="ja-JP" sz="1200" b="0" i="0" u="none" strike="noStrike" kern="1200" cap="none" spc="0" normalizeH="0" baseline="0" noProof="0">
                <a:ln>
                  <a:noFill/>
                </a:ln>
                <a:solidFill>
                  <a:srgbClr val="024FA1"/>
                </a:solidFill>
                <a:effectLst/>
                <a:uLnTx/>
                <a:uFillTx/>
                <a:latin typeface="Meiryo UI" panose="020B0604030504040204" pitchFamily="50" charset="-128"/>
                <a:ea typeface="Meiryo UI" panose="020B0604030504040204" pitchFamily="50" charset="-128"/>
                <a:cs typeface="+mn-cs"/>
              </a:rPr>
              <a:t> </a:t>
            </a:r>
            <a:r>
              <a:rPr lang="ja-JP" altLang="en-US" sz="1200">
                <a:solidFill>
                  <a:srgbClr val="024FA1"/>
                </a:solidFill>
                <a:latin typeface="Meiryo UI" panose="020B0604030504040204" pitchFamily="50" charset="-128"/>
                <a:ea typeface="Meiryo UI" panose="020B0604030504040204" pitchFamily="50" charset="-128"/>
              </a:rPr>
              <a:t>　</a:t>
            </a:r>
            <a:r>
              <a:rPr lang="ja-JP" altLang="en-US" sz="1200">
                <a:solidFill>
                  <a:schemeClr val="tx1"/>
                </a:solidFill>
                <a:latin typeface="ＭＳ Ｐゴシック" panose="020B0600070205080204" pitchFamily="50" charset="-128"/>
                <a:ea typeface="ＭＳ Ｐゴシック" panose="020B0600070205080204" pitchFamily="50" charset="-128"/>
              </a:rPr>
              <a:t>単元の導入で防犯アニメを視聴させたことで、「入りやすく」「見えやすい」という分かりやすい視点から防犯への理解と興味・関心を高めることができた。</a:t>
            </a:r>
            <a:r>
              <a:rPr lang="ja-JP" altLang="en-US" sz="1200">
                <a:solidFill>
                  <a:srgbClr val="000000"/>
                </a:solidFill>
                <a:latin typeface="ＭＳ Ｐゴシック" panose="020B0600070205080204" pitchFamily="50" charset="-128"/>
                <a:ea typeface="ＭＳ Ｐゴシック" panose="020B0600070205080204" pitchFamily="50" charset="-128"/>
              </a:rPr>
              <a:t>地域セーフティーパトロールの皆様から</a:t>
            </a:r>
            <a:r>
              <a:rPr lang="ja-JP" altLang="en-US" sz="1200">
                <a:solidFill>
                  <a:schemeClr val="tx1"/>
                </a:solidFill>
                <a:latin typeface="ＭＳ Ｐゴシック" panose="020B0600070205080204" pitchFamily="50" charset="-128"/>
                <a:ea typeface="ＭＳ Ｐゴシック" panose="020B0600070205080204" pitchFamily="50" charset="-128"/>
              </a:rPr>
              <a:t>通学路や自宅周辺の調査に</a:t>
            </a:r>
            <a:r>
              <a:rPr kumimoji="1" lang="ja-JP" altLang="en-US" sz="1200" b="0" i="0" u="none" strike="noStrike" kern="1200" cap="none"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協力をいただいたことで、複数の地域の調査を安全に行うことができた。普段、交通安全を中心</a:t>
            </a:r>
            <a:r>
              <a:rPr lang="ja-JP" altLang="en-US" sz="1200">
                <a:solidFill>
                  <a:srgbClr val="000000"/>
                </a:solidFill>
                <a:latin typeface="ＭＳ Ｐゴシック" panose="020B0600070205080204" pitchFamily="50" charset="-128"/>
                <a:ea typeface="ＭＳ Ｐゴシック" panose="020B0600070205080204" pitchFamily="50" charset="-128"/>
              </a:rPr>
              <a:t>に子どもたちを見守ってくださる</a:t>
            </a:r>
            <a:r>
              <a:rPr kumimoji="1" lang="ja-JP" altLang="en-US" sz="1200" b="0" i="0" u="none" strike="noStrike" kern="1200" cap="none"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地域セーフティーパトロールの皆様にも防犯教育への関心を高めてもらうきっかけとなった</a:t>
            </a:r>
            <a:r>
              <a:rPr kumimoji="1" lang="ja-JP" altLang="en-US" sz="1200" b="0" i="0" u="none" strike="noStrike" kern="1200" cap="none" normalizeH="0" baseline="0" noProof="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。防犯マップ発表会に、</a:t>
            </a:r>
            <a:r>
              <a:rPr lang="ja-JP" altLang="en-US" sz="1200">
                <a:solidFill>
                  <a:schemeClr val="tx1"/>
                </a:solidFill>
                <a:latin typeface="ＭＳ Ｐゴシック" panose="020B0600070205080204" pitchFamily="50" charset="-128"/>
                <a:ea typeface="ＭＳ Ｐゴシック" panose="020B0600070205080204" pitchFamily="50" charset="-128"/>
              </a:rPr>
              <a:t>全校児童、保護者、地域の方を招いたことで、身近な地域に潜む危険な場所や状況とその回避について多くの方に関心をもってもらうことができた。</a:t>
            </a:r>
            <a:endParaRPr kumimoji="1" lang="ja-JP" altLang="en-US" sz="1200" b="0" i="0" u="none" strike="noStrike" kern="1200" cap="none"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70BA7390-5B6D-E129-DEE8-7509BA29B5F1}"/>
              </a:ext>
            </a:extLst>
          </p:cNvPr>
          <p:cNvSpPr txBox="1"/>
          <p:nvPr/>
        </p:nvSpPr>
        <p:spPr>
          <a:xfrm>
            <a:off x="1159929" y="788216"/>
            <a:ext cx="9154060" cy="446276"/>
          </a:xfrm>
          <a:prstGeom prst="rect">
            <a:avLst/>
          </a:prstGeom>
          <a:noFill/>
        </p:spPr>
        <p:txBody>
          <a:bodyPr wrap="square">
            <a:spAutoFit/>
          </a:bodyPr>
          <a:lstStyle/>
          <a:p>
            <a:pPr algn="just"/>
            <a:r>
              <a:rPr lang="ja-JP" altLang="en-US" sz="1200">
                <a:effectLst/>
                <a:ea typeface="ＭＳ 明朝" panose="02020609040205080304" pitchFamily="17" charset="-128"/>
                <a:cs typeface="Times New Roman" panose="02020603050405020304" pitchFamily="18" charset="0"/>
              </a:rPr>
              <a:t>　</a:t>
            </a:r>
            <a:r>
              <a:rPr lang="ja-JP" altLang="en-US" sz="1100">
                <a:effectLst/>
                <a:latin typeface="ＭＳ Ｐゴシック" panose="020B0600070205080204" pitchFamily="50" charset="-128"/>
                <a:cs typeface="Times New Roman" panose="02020603050405020304" pitchFamily="18" charset="0"/>
              </a:rPr>
              <a:t>犯罪は不審者などの「人」だけでなく、犯行に都合の良い「場所」や「状況」に着目することが大切なことに気付き、「入りやすく」と「見えにくい」という視点から、地域の危険な場所の特徴を見付け、犯罪被害に遭わないための危険予測能力と危険回避能力を身に付けることができる。</a:t>
            </a:r>
            <a:endParaRPr lang="ja-JP" altLang="en-US" sz="1200" dirty="0">
              <a:latin typeface="ＭＳ Ｐゴシック" panose="020B0600070205080204" pitchFamily="50" charset="-128"/>
            </a:endParaRPr>
          </a:p>
        </p:txBody>
      </p:sp>
      <p:sp>
        <p:nvSpPr>
          <p:cNvPr id="26" name="四角形: 角を丸くする 25">
            <a:extLst>
              <a:ext uri="{FF2B5EF4-FFF2-40B4-BE49-F238E27FC236}">
                <a16:creationId xmlns:a16="http://schemas.microsoft.com/office/drawing/2014/main" id="{185DE29A-CB32-1D50-8C68-AD04AD7875CD}"/>
              </a:ext>
            </a:extLst>
          </p:cNvPr>
          <p:cNvSpPr/>
          <p:nvPr/>
        </p:nvSpPr>
        <p:spPr>
          <a:xfrm>
            <a:off x="1938216" y="1327908"/>
            <a:ext cx="862596" cy="272478"/>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28" name="テキスト ボックス 27">
            <a:extLst>
              <a:ext uri="{FF2B5EF4-FFF2-40B4-BE49-F238E27FC236}">
                <a16:creationId xmlns:a16="http://schemas.microsoft.com/office/drawing/2014/main" id="{662A14B2-DB64-7D9E-110B-1E1E283D772D}"/>
              </a:ext>
            </a:extLst>
          </p:cNvPr>
          <p:cNvSpPr txBox="1"/>
          <p:nvPr/>
        </p:nvSpPr>
        <p:spPr>
          <a:xfrm>
            <a:off x="2800812" y="1304934"/>
            <a:ext cx="5242003" cy="338554"/>
          </a:xfrm>
          <a:prstGeom prst="rect">
            <a:avLst/>
          </a:prstGeom>
          <a:noFill/>
        </p:spPr>
        <p:txBody>
          <a:bodyPr wrap="square" rtlCol="0">
            <a:spAutoFit/>
          </a:bodyPr>
          <a:lstStyle/>
          <a:p>
            <a:r>
              <a:rPr kumimoji="1" lang="ja-JP" altLang="en-US" sz="1600" b="1">
                <a:latin typeface="+mj-lt"/>
              </a:rPr>
              <a:t>「入りやすく」「見えにくい」ってどんな場所？</a:t>
            </a:r>
            <a:endParaRPr kumimoji="1" lang="ja-JP" altLang="en-US" sz="1600" b="1" dirty="0">
              <a:latin typeface="+mj-lt"/>
            </a:endParaRPr>
          </a:p>
        </p:txBody>
      </p:sp>
      <p:sp>
        <p:nvSpPr>
          <p:cNvPr id="32" name="テキスト ボックス 31">
            <a:extLst>
              <a:ext uri="{FF2B5EF4-FFF2-40B4-BE49-F238E27FC236}">
                <a16:creationId xmlns:a16="http://schemas.microsoft.com/office/drawing/2014/main" id="{0508A099-8F78-9189-83AD-ACEF9BB7DC04}"/>
              </a:ext>
            </a:extLst>
          </p:cNvPr>
          <p:cNvSpPr txBox="1"/>
          <p:nvPr/>
        </p:nvSpPr>
        <p:spPr>
          <a:xfrm>
            <a:off x="1845568" y="1953211"/>
            <a:ext cx="6354704" cy="430887"/>
          </a:xfrm>
          <a:prstGeom prst="rect">
            <a:avLst/>
          </a:prstGeom>
          <a:noFill/>
        </p:spPr>
        <p:txBody>
          <a:bodyPr wrap="square" rtlCol="0">
            <a:spAutoFit/>
          </a:bodyPr>
          <a:lstStyle/>
          <a:p>
            <a:r>
              <a:rPr lang="ja-JP" altLang="en-US" sz="1100">
                <a:latin typeface="ＭＳ Ｐゴシック" panose="020B0600070205080204" pitchFamily="50" charset="-128"/>
              </a:rPr>
              <a:t>◎防犯アニメを通して、防犯上のキーワード「入りやすく」　「見えにくい」について理解し、身近な希望が丘</a:t>
            </a:r>
            <a:endParaRPr lang="en-US" altLang="ja-JP" sz="1100">
              <a:latin typeface="ＭＳ Ｐゴシック" panose="020B0600070205080204" pitchFamily="50" charset="-128"/>
            </a:endParaRPr>
          </a:p>
          <a:p>
            <a:r>
              <a:rPr lang="ja-JP" altLang="en-US" sz="1100">
                <a:latin typeface="ＭＳ Ｐゴシック" panose="020B0600070205080204" pitchFamily="50" charset="-128"/>
              </a:rPr>
              <a:t>　 地域に危険な場所があるのか調べたいと意欲を高めることができる。</a:t>
            </a:r>
            <a:endParaRPr lang="en-US" altLang="ja-JP" sz="1100" dirty="0">
              <a:latin typeface="ＭＳ Ｐゴシック" panose="020B0600070205080204" pitchFamily="50" charset="-128"/>
            </a:endParaRPr>
          </a:p>
        </p:txBody>
      </p:sp>
      <p:sp>
        <p:nvSpPr>
          <p:cNvPr id="33" name="四角形: 角を丸くする 32">
            <a:extLst>
              <a:ext uri="{FF2B5EF4-FFF2-40B4-BE49-F238E27FC236}">
                <a16:creationId xmlns:a16="http://schemas.microsoft.com/office/drawing/2014/main" id="{4BD4FA3F-9EBE-07BF-217C-551D8B894C6D}"/>
              </a:ext>
            </a:extLst>
          </p:cNvPr>
          <p:cNvSpPr/>
          <p:nvPr/>
        </p:nvSpPr>
        <p:spPr>
          <a:xfrm>
            <a:off x="1938215" y="1633582"/>
            <a:ext cx="1612837" cy="272478"/>
          </a:xfrm>
          <a:prstGeom prst="roundRect">
            <a:avLst/>
          </a:prstGeom>
          <a:solidFill>
            <a:srgbClr val="024F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sp>
        <p:nvSpPr>
          <p:cNvPr id="36" name="四角形: 角を丸くする 35">
            <a:extLst>
              <a:ext uri="{FF2B5EF4-FFF2-40B4-BE49-F238E27FC236}">
                <a16:creationId xmlns:a16="http://schemas.microsoft.com/office/drawing/2014/main" id="{729DA2A1-09F0-C639-C057-7DC03F5970F2}"/>
              </a:ext>
            </a:extLst>
          </p:cNvPr>
          <p:cNvSpPr/>
          <p:nvPr/>
        </p:nvSpPr>
        <p:spPr>
          <a:xfrm>
            <a:off x="377824" y="2463207"/>
            <a:ext cx="1515523" cy="54780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２</a:t>
            </a:r>
            <a:endParaRPr lang="en-US" altLang="ja-JP" sz="2000" b="1" dirty="0">
              <a:solidFill>
                <a:schemeClr val="bg1"/>
              </a:solidFill>
            </a:endParaRPr>
          </a:p>
          <a:p>
            <a:pPr algn="ctr"/>
            <a:r>
              <a:rPr kumimoji="1" lang="ja-JP" altLang="en-US" sz="1400" b="1" baseline="0">
                <a:solidFill>
                  <a:schemeClr val="bg1"/>
                </a:solidFill>
              </a:rPr>
              <a:t>調べる（</a:t>
            </a:r>
            <a:r>
              <a:rPr lang="ja-JP" altLang="en-US" sz="1400" b="1">
                <a:solidFill>
                  <a:schemeClr val="bg1"/>
                </a:solidFill>
              </a:rPr>
              <a:t>７</a:t>
            </a:r>
            <a:r>
              <a:rPr kumimoji="1" lang="ja-JP" altLang="en-US" sz="1400" b="1" baseline="0">
                <a:solidFill>
                  <a:schemeClr val="bg1"/>
                </a:solidFill>
              </a:rPr>
              <a:t>時間</a:t>
            </a:r>
            <a:r>
              <a:rPr kumimoji="1" lang="ja-JP" altLang="en-US" sz="1400" b="1" baseline="0" dirty="0">
                <a:solidFill>
                  <a:schemeClr val="bg1"/>
                </a:solidFill>
              </a:rPr>
              <a:t>）</a:t>
            </a:r>
          </a:p>
        </p:txBody>
      </p:sp>
      <p:sp>
        <p:nvSpPr>
          <p:cNvPr id="37" name="四角形: 角を丸くする 36">
            <a:extLst>
              <a:ext uri="{FF2B5EF4-FFF2-40B4-BE49-F238E27FC236}">
                <a16:creationId xmlns:a16="http://schemas.microsoft.com/office/drawing/2014/main" id="{E75D5A72-E187-F91D-4EBE-9CC060C7F489}"/>
              </a:ext>
            </a:extLst>
          </p:cNvPr>
          <p:cNvSpPr/>
          <p:nvPr/>
        </p:nvSpPr>
        <p:spPr>
          <a:xfrm>
            <a:off x="1955069" y="2468806"/>
            <a:ext cx="862596" cy="27247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38" name="テキスト ボックス 37">
            <a:extLst>
              <a:ext uri="{FF2B5EF4-FFF2-40B4-BE49-F238E27FC236}">
                <a16:creationId xmlns:a16="http://schemas.microsoft.com/office/drawing/2014/main" id="{44C9B95A-C692-30FA-1902-EE2424045996}"/>
              </a:ext>
            </a:extLst>
          </p:cNvPr>
          <p:cNvSpPr txBox="1"/>
          <p:nvPr/>
        </p:nvSpPr>
        <p:spPr>
          <a:xfrm>
            <a:off x="2843415" y="2429572"/>
            <a:ext cx="5306565" cy="338554"/>
          </a:xfrm>
          <a:prstGeom prst="rect">
            <a:avLst/>
          </a:prstGeom>
          <a:noFill/>
        </p:spPr>
        <p:txBody>
          <a:bodyPr wrap="square" rtlCol="0">
            <a:spAutoFit/>
          </a:bodyPr>
          <a:lstStyle/>
          <a:p>
            <a:r>
              <a:rPr lang="ja-JP" altLang="en-US" sz="1600" b="1">
                <a:latin typeface="+mj-lt"/>
              </a:rPr>
              <a:t>地域</a:t>
            </a:r>
            <a:r>
              <a:rPr kumimoji="1" lang="ja-JP" altLang="en-US" sz="1600" b="1">
                <a:latin typeface="+mj-lt"/>
              </a:rPr>
              <a:t>の「入りやすく」「見えにくい」場所を探しに行こう！</a:t>
            </a:r>
            <a:endParaRPr kumimoji="1" lang="ja-JP" altLang="en-US" sz="1600" b="1" dirty="0">
              <a:latin typeface="+mj-lt"/>
            </a:endParaRPr>
          </a:p>
        </p:txBody>
      </p:sp>
      <p:sp>
        <p:nvSpPr>
          <p:cNvPr id="39" name="四角形: 角を丸くする 38">
            <a:extLst>
              <a:ext uri="{FF2B5EF4-FFF2-40B4-BE49-F238E27FC236}">
                <a16:creationId xmlns:a16="http://schemas.microsoft.com/office/drawing/2014/main" id="{E6FB6EC5-6041-029A-9408-7FD9679A04F7}"/>
              </a:ext>
            </a:extLst>
          </p:cNvPr>
          <p:cNvSpPr/>
          <p:nvPr/>
        </p:nvSpPr>
        <p:spPr>
          <a:xfrm>
            <a:off x="1955069" y="2781851"/>
            <a:ext cx="1612837" cy="27247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sp>
        <p:nvSpPr>
          <p:cNvPr id="41" name="四角形: 角を丸くする 40">
            <a:extLst>
              <a:ext uri="{FF2B5EF4-FFF2-40B4-BE49-F238E27FC236}">
                <a16:creationId xmlns:a16="http://schemas.microsoft.com/office/drawing/2014/main" id="{BBD9947C-1009-76CB-BCD5-468849FACAB5}"/>
              </a:ext>
            </a:extLst>
          </p:cNvPr>
          <p:cNvSpPr/>
          <p:nvPr/>
        </p:nvSpPr>
        <p:spPr>
          <a:xfrm>
            <a:off x="372631" y="3758662"/>
            <a:ext cx="1515523" cy="54780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３</a:t>
            </a:r>
            <a:endParaRPr lang="en-US" altLang="ja-JP" sz="2000" b="1" dirty="0">
              <a:solidFill>
                <a:schemeClr val="bg1"/>
              </a:solidFill>
            </a:endParaRPr>
          </a:p>
          <a:p>
            <a:pPr algn="ctr"/>
            <a:r>
              <a:rPr kumimoji="1" lang="ja-JP" altLang="en-US" sz="1400" b="1" baseline="0">
                <a:solidFill>
                  <a:schemeClr val="bg1"/>
                </a:solidFill>
              </a:rPr>
              <a:t>気付く（４時間</a:t>
            </a:r>
            <a:r>
              <a:rPr kumimoji="1" lang="ja-JP" altLang="en-US" sz="1400" b="1" baseline="0" dirty="0">
                <a:solidFill>
                  <a:schemeClr val="bg1"/>
                </a:solidFill>
              </a:rPr>
              <a:t>）</a:t>
            </a:r>
          </a:p>
        </p:txBody>
      </p:sp>
      <p:sp>
        <p:nvSpPr>
          <p:cNvPr id="42" name="四角形: 角を丸くする 41">
            <a:extLst>
              <a:ext uri="{FF2B5EF4-FFF2-40B4-BE49-F238E27FC236}">
                <a16:creationId xmlns:a16="http://schemas.microsoft.com/office/drawing/2014/main" id="{B4BD8BB4-2231-2079-D6E7-EE3CC16DA5FF}"/>
              </a:ext>
            </a:extLst>
          </p:cNvPr>
          <p:cNvSpPr/>
          <p:nvPr/>
        </p:nvSpPr>
        <p:spPr>
          <a:xfrm>
            <a:off x="1954548" y="3773270"/>
            <a:ext cx="862596" cy="2724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43" name="テキスト ボックス 42">
            <a:extLst>
              <a:ext uri="{FF2B5EF4-FFF2-40B4-BE49-F238E27FC236}">
                <a16:creationId xmlns:a16="http://schemas.microsoft.com/office/drawing/2014/main" id="{7D6D5960-C503-A734-1399-142194E4BBF0}"/>
              </a:ext>
            </a:extLst>
          </p:cNvPr>
          <p:cNvSpPr txBox="1"/>
          <p:nvPr/>
        </p:nvSpPr>
        <p:spPr>
          <a:xfrm>
            <a:off x="2814783" y="3722724"/>
            <a:ext cx="5242003" cy="338554"/>
          </a:xfrm>
          <a:prstGeom prst="rect">
            <a:avLst/>
          </a:prstGeom>
          <a:noFill/>
        </p:spPr>
        <p:txBody>
          <a:bodyPr wrap="square" rtlCol="0">
            <a:spAutoFit/>
          </a:bodyPr>
          <a:lstStyle/>
          <a:p>
            <a:r>
              <a:rPr kumimoji="1" lang="ja-JP" altLang="en-US" sz="1600" b="1">
                <a:latin typeface="+mj-lt"/>
              </a:rPr>
              <a:t>希望が丘地域の危険な場所を防犯マップにしよう！</a:t>
            </a:r>
            <a:endParaRPr kumimoji="1" lang="ja-JP" altLang="en-US" sz="1600" b="1" dirty="0">
              <a:latin typeface="+mj-lt"/>
            </a:endParaRPr>
          </a:p>
        </p:txBody>
      </p:sp>
      <p:sp>
        <p:nvSpPr>
          <p:cNvPr id="44" name="四角形: 角を丸くする 43">
            <a:extLst>
              <a:ext uri="{FF2B5EF4-FFF2-40B4-BE49-F238E27FC236}">
                <a16:creationId xmlns:a16="http://schemas.microsoft.com/office/drawing/2014/main" id="{AC09A116-AAA9-29D0-9BF4-0FB0F5FDE19D}"/>
              </a:ext>
            </a:extLst>
          </p:cNvPr>
          <p:cNvSpPr/>
          <p:nvPr/>
        </p:nvSpPr>
        <p:spPr>
          <a:xfrm>
            <a:off x="1949726" y="4078263"/>
            <a:ext cx="1612837" cy="2724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sp>
        <p:nvSpPr>
          <p:cNvPr id="48" name="四角形: 角を丸くする 47">
            <a:extLst>
              <a:ext uri="{FF2B5EF4-FFF2-40B4-BE49-F238E27FC236}">
                <a16:creationId xmlns:a16="http://schemas.microsoft.com/office/drawing/2014/main" id="{6E6A183C-26C7-0D1C-79D0-CF80912D8D5D}"/>
              </a:ext>
            </a:extLst>
          </p:cNvPr>
          <p:cNvSpPr/>
          <p:nvPr/>
        </p:nvSpPr>
        <p:spPr>
          <a:xfrm>
            <a:off x="367577" y="5070523"/>
            <a:ext cx="1515523" cy="54780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bg1"/>
                </a:solidFill>
              </a:rPr>
              <a:t>UNIT</a:t>
            </a:r>
            <a:r>
              <a:rPr lang="ja-JP" altLang="en-US" sz="2000" b="1" dirty="0">
                <a:solidFill>
                  <a:schemeClr val="bg1"/>
                </a:solidFill>
              </a:rPr>
              <a:t>４</a:t>
            </a:r>
            <a:endParaRPr lang="en-US" altLang="ja-JP" sz="2000" b="1" dirty="0">
              <a:solidFill>
                <a:schemeClr val="bg1"/>
              </a:solidFill>
            </a:endParaRPr>
          </a:p>
          <a:p>
            <a:pPr algn="ctr"/>
            <a:r>
              <a:rPr kumimoji="1" lang="ja-JP" altLang="en-US" sz="1400" b="1" baseline="0">
                <a:solidFill>
                  <a:schemeClr val="bg1"/>
                </a:solidFill>
              </a:rPr>
              <a:t>伝える（</a:t>
            </a:r>
            <a:r>
              <a:rPr kumimoji="1" lang="en-US" altLang="ja-JP" sz="1400" b="1" baseline="0">
                <a:solidFill>
                  <a:schemeClr val="bg1"/>
                </a:solidFill>
              </a:rPr>
              <a:t>3</a:t>
            </a:r>
            <a:r>
              <a:rPr kumimoji="1" lang="ja-JP" altLang="en-US" sz="1400" b="1" baseline="0">
                <a:solidFill>
                  <a:schemeClr val="bg1"/>
                </a:solidFill>
              </a:rPr>
              <a:t>時間</a:t>
            </a:r>
            <a:r>
              <a:rPr kumimoji="1" lang="ja-JP" altLang="en-US" sz="1400" b="1" baseline="0" dirty="0">
                <a:solidFill>
                  <a:schemeClr val="bg1"/>
                </a:solidFill>
              </a:rPr>
              <a:t>）</a:t>
            </a:r>
          </a:p>
        </p:txBody>
      </p:sp>
      <p:sp>
        <p:nvSpPr>
          <p:cNvPr id="49" name="四角形: 角を丸くする 48">
            <a:extLst>
              <a:ext uri="{FF2B5EF4-FFF2-40B4-BE49-F238E27FC236}">
                <a16:creationId xmlns:a16="http://schemas.microsoft.com/office/drawing/2014/main" id="{DF92723F-7202-28FB-993C-84EA774D3BE8}"/>
              </a:ext>
            </a:extLst>
          </p:cNvPr>
          <p:cNvSpPr/>
          <p:nvPr/>
        </p:nvSpPr>
        <p:spPr>
          <a:xfrm>
            <a:off x="1933995" y="5074102"/>
            <a:ext cx="862596" cy="27247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タイトル</a:t>
            </a:r>
          </a:p>
        </p:txBody>
      </p:sp>
      <p:sp>
        <p:nvSpPr>
          <p:cNvPr id="50" name="テキスト ボックス 49">
            <a:extLst>
              <a:ext uri="{FF2B5EF4-FFF2-40B4-BE49-F238E27FC236}">
                <a16:creationId xmlns:a16="http://schemas.microsoft.com/office/drawing/2014/main" id="{AEBE6156-3ED4-79E8-1851-43F76D53F89E}"/>
              </a:ext>
            </a:extLst>
          </p:cNvPr>
          <p:cNvSpPr txBox="1"/>
          <p:nvPr/>
        </p:nvSpPr>
        <p:spPr>
          <a:xfrm>
            <a:off x="2817665" y="5041284"/>
            <a:ext cx="5426930" cy="338554"/>
          </a:xfrm>
          <a:prstGeom prst="rect">
            <a:avLst/>
          </a:prstGeom>
          <a:noFill/>
        </p:spPr>
        <p:txBody>
          <a:bodyPr wrap="square" rtlCol="0">
            <a:spAutoFit/>
          </a:bodyPr>
          <a:lstStyle/>
          <a:p>
            <a:r>
              <a:rPr kumimoji="1" lang="ja-JP" altLang="en-US" sz="1600" b="1">
                <a:latin typeface="+mj-lt"/>
              </a:rPr>
              <a:t>希望が丘の「入りやすく」「見えにくい」をみんなに伝えよう！</a:t>
            </a:r>
            <a:endParaRPr kumimoji="1" lang="ja-JP" altLang="en-US" sz="1600" b="1" dirty="0">
              <a:latin typeface="+mj-lt"/>
            </a:endParaRPr>
          </a:p>
        </p:txBody>
      </p:sp>
      <p:sp>
        <p:nvSpPr>
          <p:cNvPr id="52" name="四角形: 角を丸くする 51">
            <a:extLst>
              <a:ext uri="{FF2B5EF4-FFF2-40B4-BE49-F238E27FC236}">
                <a16:creationId xmlns:a16="http://schemas.microsoft.com/office/drawing/2014/main" id="{B62F0498-47E7-7813-B2C9-2A14CB7500A4}"/>
              </a:ext>
            </a:extLst>
          </p:cNvPr>
          <p:cNvSpPr/>
          <p:nvPr/>
        </p:nvSpPr>
        <p:spPr>
          <a:xfrm>
            <a:off x="1917142" y="5377175"/>
            <a:ext cx="1612837" cy="27247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baseline="0" dirty="0">
                <a:solidFill>
                  <a:schemeClr val="bg1"/>
                </a:solidFill>
              </a:rPr>
              <a:t>ねらい（学習目標）</a:t>
            </a:r>
          </a:p>
        </p:txBody>
      </p:sp>
      <p:grpSp>
        <p:nvGrpSpPr>
          <p:cNvPr id="58" name="グループ化 57">
            <a:extLst>
              <a:ext uri="{FF2B5EF4-FFF2-40B4-BE49-F238E27FC236}">
                <a16:creationId xmlns:a16="http://schemas.microsoft.com/office/drawing/2014/main" id="{5A1432D8-082E-745D-55B2-92BD173EA477}"/>
              </a:ext>
            </a:extLst>
          </p:cNvPr>
          <p:cNvGrpSpPr/>
          <p:nvPr/>
        </p:nvGrpSpPr>
        <p:grpSpPr>
          <a:xfrm>
            <a:off x="1000797" y="3109997"/>
            <a:ext cx="271935" cy="571786"/>
            <a:chOff x="982825" y="3347086"/>
            <a:chExt cx="271935" cy="742826"/>
          </a:xfrm>
        </p:grpSpPr>
        <p:sp>
          <p:nvSpPr>
            <p:cNvPr id="53" name="フローチャート: 結合子 52">
              <a:extLst>
                <a:ext uri="{FF2B5EF4-FFF2-40B4-BE49-F238E27FC236}">
                  <a16:creationId xmlns:a16="http://schemas.microsoft.com/office/drawing/2014/main" id="{0822589C-EBCF-9713-6C82-03808EA45C4D}"/>
                </a:ext>
              </a:extLst>
            </p:cNvPr>
            <p:cNvSpPr/>
            <p:nvPr/>
          </p:nvSpPr>
          <p:spPr>
            <a:xfrm>
              <a:off x="1039556" y="3347086"/>
              <a:ext cx="162521" cy="16130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54" name="フローチャート: 結合子 53">
              <a:extLst>
                <a:ext uri="{FF2B5EF4-FFF2-40B4-BE49-F238E27FC236}">
                  <a16:creationId xmlns:a16="http://schemas.microsoft.com/office/drawing/2014/main" id="{38CDF2D3-1B20-4137-C845-B1EF51B37A1F}"/>
                </a:ext>
              </a:extLst>
            </p:cNvPr>
            <p:cNvSpPr/>
            <p:nvPr/>
          </p:nvSpPr>
          <p:spPr>
            <a:xfrm>
              <a:off x="1037534" y="3531024"/>
              <a:ext cx="162521" cy="16130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55" name="フローチャート: 結合子 54">
              <a:extLst>
                <a:ext uri="{FF2B5EF4-FFF2-40B4-BE49-F238E27FC236}">
                  <a16:creationId xmlns:a16="http://schemas.microsoft.com/office/drawing/2014/main" id="{6763FC2E-2EA4-616C-550B-3370BFCA6658}"/>
                </a:ext>
              </a:extLst>
            </p:cNvPr>
            <p:cNvSpPr/>
            <p:nvPr/>
          </p:nvSpPr>
          <p:spPr>
            <a:xfrm>
              <a:off x="1037533" y="3733380"/>
              <a:ext cx="162521" cy="16130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57" name="フローチャート: 組合せ 56">
              <a:extLst>
                <a:ext uri="{FF2B5EF4-FFF2-40B4-BE49-F238E27FC236}">
                  <a16:creationId xmlns:a16="http://schemas.microsoft.com/office/drawing/2014/main" id="{A554C0F4-4010-D545-C71B-B02CF38FC2A4}"/>
                </a:ext>
              </a:extLst>
            </p:cNvPr>
            <p:cNvSpPr/>
            <p:nvPr/>
          </p:nvSpPr>
          <p:spPr>
            <a:xfrm>
              <a:off x="982825" y="3925166"/>
              <a:ext cx="271935" cy="164746"/>
            </a:xfrm>
            <a:prstGeom prst="flowChartMer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grpSp>
        <p:nvGrpSpPr>
          <p:cNvPr id="64" name="グループ化 63">
            <a:extLst>
              <a:ext uri="{FF2B5EF4-FFF2-40B4-BE49-F238E27FC236}">
                <a16:creationId xmlns:a16="http://schemas.microsoft.com/office/drawing/2014/main" id="{93F3F545-D62A-CCCC-14BE-FFE5E018E009}"/>
              </a:ext>
            </a:extLst>
          </p:cNvPr>
          <p:cNvGrpSpPr/>
          <p:nvPr/>
        </p:nvGrpSpPr>
        <p:grpSpPr>
          <a:xfrm>
            <a:off x="989949" y="4432925"/>
            <a:ext cx="271935" cy="519674"/>
            <a:chOff x="982825" y="3347086"/>
            <a:chExt cx="271935" cy="742826"/>
          </a:xfrm>
          <a:solidFill>
            <a:srgbClr val="92D050"/>
          </a:solidFill>
        </p:grpSpPr>
        <p:sp>
          <p:nvSpPr>
            <p:cNvPr id="65" name="フローチャート: 結合子 64">
              <a:extLst>
                <a:ext uri="{FF2B5EF4-FFF2-40B4-BE49-F238E27FC236}">
                  <a16:creationId xmlns:a16="http://schemas.microsoft.com/office/drawing/2014/main" id="{04A5EA32-9C7D-1D70-3893-11615286192E}"/>
                </a:ext>
              </a:extLst>
            </p:cNvPr>
            <p:cNvSpPr/>
            <p:nvPr/>
          </p:nvSpPr>
          <p:spPr>
            <a:xfrm>
              <a:off x="1039556" y="3347086"/>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6" name="フローチャート: 結合子 65">
              <a:extLst>
                <a:ext uri="{FF2B5EF4-FFF2-40B4-BE49-F238E27FC236}">
                  <a16:creationId xmlns:a16="http://schemas.microsoft.com/office/drawing/2014/main" id="{D7966D98-A35A-E0CF-4A4F-377BBF5B7CBA}"/>
                </a:ext>
              </a:extLst>
            </p:cNvPr>
            <p:cNvSpPr/>
            <p:nvPr/>
          </p:nvSpPr>
          <p:spPr>
            <a:xfrm>
              <a:off x="1037534" y="3531024"/>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7" name="フローチャート: 結合子 66">
              <a:extLst>
                <a:ext uri="{FF2B5EF4-FFF2-40B4-BE49-F238E27FC236}">
                  <a16:creationId xmlns:a16="http://schemas.microsoft.com/office/drawing/2014/main" id="{24A39CA9-328C-1FC1-B8D7-521ABE4B2FC1}"/>
                </a:ext>
              </a:extLst>
            </p:cNvPr>
            <p:cNvSpPr/>
            <p:nvPr/>
          </p:nvSpPr>
          <p:spPr>
            <a:xfrm>
              <a:off x="1037533" y="3733380"/>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68" name="フローチャート: 組合せ 67">
              <a:extLst>
                <a:ext uri="{FF2B5EF4-FFF2-40B4-BE49-F238E27FC236}">
                  <a16:creationId xmlns:a16="http://schemas.microsoft.com/office/drawing/2014/main" id="{6CE914C8-6C81-60A0-AD0D-D2B6CA2CCDCC}"/>
                </a:ext>
              </a:extLst>
            </p:cNvPr>
            <p:cNvSpPr/>
            <p:nvPr/>
          </p:nvSpPr>
          <p:spPr>
            <a:xfrm>
              <a:off x="982825" y="3925166"/>
              <a:ext cx="271935" cy="164746"/>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grpSp>
        <p:nvGrpSpPr>
          <p:cNvPr id="69" name="グループ化 68">
            <a:extLst>
              <a:ext uri="{FF2B5EF4-FFF2-40B4-BE49-F238E27FC236}">
                <a16:creationId xmlns:a16="http://schemas.microsoft.com/office/drawing/2014/main" id="{31C1C34C-0711-90F8-9F14-7605E15C03ED}"/>
              </a:ext>
            </a:extLst>
          </p:cNvPr>
          <p:cNvGrpSpPr/>
          <p:nvPr/>
        </p:nvGrpSpPr>
        <p:grpSpPr>
          <a:xfrm>
            <a:off x="989949" y="5696288"/>
            <a:ext cx="271935" cy="489191"/>
            <a:chOff x="982825" y="3347086"/>
            <a:chExt cx="271935" cy="742826"/>
          </a:xfrm>
          <a:solidFill>
            <a:srgbClr val="00B050"/>
          </a:solidFill>
        </p:grpSpPr>
        <p:sp>
          <p:nvSpPr>
            <p:cNvPr id="70" name="フローチャート: 結合子 69">
              <a:extLst>
                <a:ext uri="{FF2B5EF4-FFF2-40B4-BE49-F238E27FC236}">
                  <a16:creationId xmlns:a16="http://schemas.microsoft.com/office/drawing/2014/main" id="{068DF2CD-929D-0169-A18C-23D7E71BCA2E}"/>
                </a:ext>
              </a:extLst>
            </p:cNvPr>
            <p:cNvSpPr/>
            <p:nvPr/>
          </p:nvSpPr>
          <p:spPr>
            <a:xfrm>
              <a:off x="1039556" y="3347086"/>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71" name="フローチャート: 結合子 70">
              <a:extLst>
                <a:ext uri="{FF2B5EF4-FFF2-40B4-BE49-F238E27FC236}">
                  <a16:creationId xmlns:a16="http://schemas.microsoft.com/office/drawing/2014/main" id="{4E4669C7-DEDB-C2DA-B90C-82EC65765F14}"/>
                </a:ext>
              </a:extLst>
            </p:cNvPr>
            <p:cNvSpPr/>
            <p:nvPr/>
          </p:nvSpPr>
          <p:spPr>
            <a:xfrm>
              <a:off x="1037534" y="3531024"/>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72" name="フローチャート: 結合子 71">
              <a:extLst>
                <a:ext uri="{FF2B5EF4-FFF2-40B4-BE49-F238E27FC236}">
                  <a16:creationId xmlns:a16="http://schemas.microsoft.com/office/drawing/2014/main" id="{8E29583E-0854-0905-CB6D-D12FD11B1AE1}"/>
                </a:ext>
              </a:extLst>
            </p:cNvPr>
            <p:cNvSpPr/>
            <p:nvPr/>
          </p:nvSpPr>
          <p:spPr>
            <a:xfrm>
              <a:off x="1037533" y="3733380"/>
              <a:ext cx="162521" cy="161308"/>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sp>
          <p:nvSpPr>
            <p:cNvPr id="73" name="フローチャート: 組合せ 72">
              <a:extLst>
                <a:ext uri="{FF2B5EF4-FFF2-40B4-BE49-F238E27FC236}">
                  <a16:creationId xmlns:a16="http://schemas.microsoft.com/office/drawing/2014/main" id="{011F6F89-98B2-A4A7-5E99-A0545F726CD9}"/>
                </a:ext>
              </a:extLst>
            </p:cNvPr>
            <p:cNvSpPr/>
            <p:nvPr/>
          </p:nvSpPr>
          <p:spPr>
            <a:xfrm>
              <a:off x="982825" y="3925166"/>
              <a:ext cx="271935" cy="164746"/>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75" name="テキスト ボックス 74">
            <a:extLst>
              <a:ext uri="{FF2B5EF4-FFF2-40B4-BE49-F238E27FC236}">
                <a16:creationId xmlns:a16="http://schemas.microsoft.com/office/drawing/2014/main" id="{41F2CF31-8EC4-4B98-A4BD-4741096F3E18}"/>
              </a:ext>
            </a:extLst>
          </p:cNvPr>
          <p:cNvSpPr txBox="1"/>
          <p:nvPr/>
        </p:nvSpPr>
        <p:spPr>
          <a:xfrm>
            <a:off x="1862272" y="3102224"/>
            <a:ext cx="6336868" cy="600164"/>
          </a:xfrm>
          <a:prstGeom prst="rect">
            <a:avLst/>
          </a:prstGeom>
          <a:noFill/>
        </p:spPr>
        <p:txBody>
          <a:bodyPr wrap="square" rtlCol="0">
            <a:spAutoFit/>
          </a:bodyPr>
          <a:lstStyle/>
          <a:p>
            <a:r>
              <a:rPr lang="ja-JP" altLang="en-US" sz="1100" dirty="0">
                <a:latin typeface="ＭＳ Ｐゴシック" panose="020B0600070205080204" pitchFamily="50" charset="-128"/>
              </a:rPr>
              <a:t>◎希望が丘地区の「入りやすく」「見えにくい」ところを調べる活動を通して、通学路や自宅周辺にも、</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柵などがなく誰でも簡単に入れる場所や人目につかず隠れる場所があることに気付き、「入りやすく」</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「見えにくい」を視点に地域の防犯マップをつくり全校や地域に知らせたいと意欲を高めることができる。</a:t>
            </a:r>
            <a:endParaRPr lang="en-US" altLang="ja-JP" sz="1100" dirty="0">
              <a:latin typeface="ＭＳ Ｐゴシック" panose="020B0600070205080204" pitchFamily="50" charset="-128"/>
            </a:endParaRPr>
          </a:p>
        </p:txBody>
      </p:sp>
      <p:sp>
        <p:nvSpPr>
          <p:cNvPr id="77" name="テキスト ボックス 76">
            <a:extLst>
              <a:ext uri="{FF2B5EF4-FFF2-40B4-BE49-F238E27FC236}">
                <a16:creationId xmlns:a16="http://schemas.microsoft.com/office/drawing/2014/main" id="{C4184CB6-5194-42A2-8CD6-ED39A440D2D6}"/>
              </a:ext>
            </a:extLst>
          </p:cNvPr>
          <p:cNvSpPr txBox="1"/>
          <p:nvPr/>
        </p:nvSpPr>
        <p:spPr>
          <a:xfrm>
            <a:off x="1894526" y="4400765"/>
            <a:ext cx="6396447" cy="600164"/>
          </a:xfrm>
          <a:prstGeom prst="rect">
            <a:avLst/>
          </a:prstGeom>
          <a:noFill/>
        </p:spPr>
        <p:txBody>
          <a:bodyPr wrap="square" rtlCol="0">
            <a:spAutoFit/>
          </a:bodyPr>
          <a:lstStyle/>
          <a:p>
            <a:r>
              <a:rPr kumimoji="1" lang="ja-JP" altLang="en-US" sz="1100">
                <a:latin typeface="ＭＳ Ｐゴシック" panose="020B0600070205080204" pitchFamily="50" charset="-128"/>
              </a:rPr>
              <a:t>◎調査した危険な場所や状況を記録したメモ、画像をもとに、「入りやすく」と「見えにくい」に整理して</a:t>
            </a:r>
            <a:endParaRPr kumimoji="1"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a:t>
            </a:r>
            <a:r>
              <a:rPr kumimoji="1" lang="ja-JP" altLang="en-US" sz="1100" dirty="0">
                <a:latin typeface="ＭＳ Ｐゴシック" panose="020B0600070205080204" pitchFamily="50" charset="-128"/>
              </a:rPr>
              <a:t>マップにする中で、地域の建物や施設、道路のつくりによって危険な場所や特徴が異なることに気付き、　</a:t>
            </a:r>
            <a:endParaRPr kumimoji="1" lang="en-US" altLang="ja-JP" sz="1100" dirty="0">
              <a:latin typeface="ＭＳ Ｐゴシック" panose="020B0600070205080204" pitchFamily="50" charset="-128"/>
            </a:endParaRPr>
          </a:p>
          <a:p>
            <a:r>
              <a:rPr lang="en-US" altLang="ja-JP" sz="1100" dirty="0">
                <a:latin typeface="ＭＳ Ｐゴシック" panose="020B0600070205080204" pitchFamily="50" charset="-128"/>
              </a:rPr>
              <a:t>   </a:t>
            </a:r>
            <a:r>
              <a:rPr kumimoji="1" lang="ja-JP" altLang="en-US" sz="1100" dirty="0">
                <a:latin typeface="ＭＳ Ｐゴシック" panose="020B0600070205080204" pitchFamily="50" charset="-128"/>
              </a:rPr>
              <a:t>犯罪被害に遭わないための工夫について防犯マップにまとめることができる。</a:t>
            </a:r>
            <a:endParaRPr lang="en-US" altLang="ja-JP" sz="1100" dirty="0">
              <a:latin typeface="ＭＳ Ｐゴシック" panose="020B0600070205080204" pitchFamily="50" charset="-128"/>
            </a:endParaRPr>
          </a:p>
        </p:txBody>
      </p:sp>
      <p:sp>
        <p:nvSpPr>
          <p:cNvPr id="80" name="テキスト ボックス 79">
            <a:extLst>
              <a:ext uri="{FF2B5EF4-FFF2-40B4-BE49-F238E27FC236}">
                <a16:creationId xmlns:a16="http://schemas.microsoft.com/office/drawing/2014/main" id="{5D3EAF4D-7D84-4D8B-A5F7-F4A62C2A954D}"/>
              </a:ext>
            </a:extLst>
          </p:cNvPr>
          <p:cNvSpPr txBox="1"/>
          <p:nvPr/>
        </p:nvSpPr>
        <p:spPr>
          <a:xfrm>
            <a:off x="1867648" y="5704348"/>
            <a:ext cx="6230882" cy="600164"/>
          </a:xfrm>
          <a:prstGeom prst="rect">
            <a:avLst/>
          </a:prstGeom>
          <a:noFill/>
        </p:spPr>
        <p:txBody>
          <a:bodyPr wrap="square" rtlCol="0">
            <a:spAutoFit/>
          </a:bodyPr>
          <a:lstStyle/>
          <a:p>
            <a:r>
              <a:rPr lang="ja-JP" altLang="en-US" sz="1100">
                <a:latin typeface="ＭＳ Ｐゴシック" panose="020B0600070205080204" pitchFamily="50" charset="-128"/>
              </a:rPr>
              <a:t>◎作成した防犯マップをもとに、地域の危険な場所や状況を分かりやすく伝えるための工夫について</a:t>
            </a:r>
            <a:endParaRPr lang="en-US" altLang="ja-JP" sz="1100">
              <a:latin typeface="ＭＳ Ｐゴシック" panose="020B0600070205080204" pitchFamily="50" charset="-128"/>
            </a:endParaRPr>
          </a:p>
          <a:p>
            <a:r>
              <a:rPr lang="ja-JP" altLang="en-US" sz="1100">
                <a:latin typeface="ＭＳ Ｐゴシック" panose="020B0600070205080204" pitchFamily="50" charset="-128"/>
              </a:rPr>
              <a:t>   話し合う中で、「入りやすく」「見えにくい」を視点に危険予知と危険回避について伝えることが大切な　　</a:t>
            </a:r>
            <a:endParaRPr lang="en-US" altLang="ja-JP" sz="1100">
              <a:latin typeface="ＭＳ Ｐゴシック" panose="020B0600070205080204" pitchFamily="50" charset="-128"/>
            </a:endParaRPr>
          </a:p>
          <a:p>
            <a:r>
              <a:rPr lang="ja-JP" altLang="en-US" sz="1100">
                <a:latin typeface="ＭＳ Ｐゴシック" panose="020B0600070205080204" pitchFamily="50" charset="-128"/>
              </a:rPr>
              <a:t>　ことに気付き、地域に潜む危険場所と回避方法が伝わるように発表することができる。</a:t>
            </a:r>
            <a:endParaRPr lang="en-US" altLang="ja-JP" sz="1100" dirty="0">
              <a:latin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A4739D23-57EF-BFB7-E673-06CE1506C97C}"/>
              </a:ext>
            </a:extLst>
          </p:cNvPr>
          <p:cNvSpPr txBox="1"/>
          <p:nvPr/>
        </p:nvSpPr>
        <p:spPr>
          <a:xfrm>
            <a:off x="3551052" y="1559395"/>
            <a:ext cx="5076825" cy="430887"/>
          </a:xfrm>
          <a:prstGeom prst="rect">
            <a:avLst/>
          </a:prstGeom>
          <a:noFill/>
        </p:spPr>
        <p:txBody>
          <a:bodyPr wrap="square" rtlCol="0">
            <a:spAutoFit/>
          </a:bodyPr>
          <a:lstStyle/>
          <a:p>
            <a:r>
              <a:rPr lang="ja-JP" altLang="en-US" sz="1100">
                <a:latin typeface="ＭＳ Ｐゴシック" panose="020B0600070205080204" pitchFamily="50" charset="-128"/>
              </a:rPr>
              <a:t>主な活動 ： 町探検「希望が丘はどんな町？」　 </a:t>
            </a:r>
            <a:endParaRPr lang="en-US" altLang="ja-JP" sz="1100">
              <a:latin typeface="ＭＳ Ｐゴシック" panose="020B0600070205080204" pitchFamily="50" charset="-128"/>
            </a:endParaRPr>
          </a:p>
          <a:p>
            <a:r>
              <a:rPr lang="ja-JP" altLang="en-US" sz="1100">
                <a:latin typeface="ＭＳ Ｐゴシック" panose="020B0600070205080204" pitchFamily="50" charset="-128"/>
              </a:rPr>
              <a:t>　　　　　　   防犯アニメ「あぶないとこってどんなとこ？」視聴</a:t>
            </a:r>
            <a:endParaRPr lang="en-US" altLang="ja-JP" sz="1100">
              <a:latin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782A6DE3-80F9-10F3-3B99-23967549C7AF}"/>
              </a:ext>
            </a:extLst>
          </p:cNvPr>
          <p:cNvSpPr txBox="1"/>
          <p:nvPr/>
        </p:nvSpPr>
        <p:spPr>
          <a:xfrm>
            <a:off x="3566352" y="2719844"/>
            <a:ext cx="4543813" cy="430887"/>
          </a:xfrm>
          <a:prstGeom prst="rect">
            <a:avLst/>
          </a:prstGeom>
          <a:noFill/>
        </p:spPr>
        <p:txBody>
          <a:bodyPr wrap="square" rtlCol="0">
            <a:spAutoFit/>
          </a:bodyPr>
          <a:lstStyle/>
          <a:p>
            <a:r>
              <a:rPr lang="ja-JP" altLang="en-US" sz="1100" dirty="0">
                <a:latin typeface="ＭＳ Ｐゴシック" panose="020B0600070205080204" pitchFamily="50" charset="-128"/>
              </a:rPr>
              <a:t>主な活動 ： 身近な場所の調査（グラウンド・なかよし公園）</a:t>
            </a:r>
            <a:endParaRPr lang="en-US" altLang="ja-JP" sz="1100" dirty="0">
              <a:latin typeface="ＭＳ Ｐゴシック" panose="020B0600070205080204" pitchFamily="50" charset="-128"/>
            </a:endParaRPr>
          </a:p>
          <a:p>
            <a:r>
              <a:rPr lang="ja-JP" altLang="en-US" sz="1100" dirty="0">
                <a:latin typeface="ＭＳ Ｐゴシック" panose="020B0600070205080204" pitchFamily="50" charset="-128"/>
              </a:rPr>
              <a:t>　　　　　　　 地域セーフティーパトロールの皆様と調査活動</a:t>
            </a:r>
            <a:endParaRPr lang="en-US" altLang="ja-JP" sz="1100" dirty="0">
              <a:latin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C4C8D77B-04B9-BCDF-6D99-DC0F773226A6}"/>
              </a:ext>
            </a:extLst>
          </p:cNvPr>
          <p:cNvSpPr txBox="1"/>
          <p:nvPr/>
        </p:nvSpPr>
        <p:spPr>
          <a:xfrm>
            <a:off x="3606167" y="4061278"/>
            <a:ext cx="4543813" cy="261610"/>
          </a:xfrm>
          <a:prstGeom prst="rect">
            <a:avLst/>
          </a:prstGeom>
          <a:noFill/>
        </p:spPr>
        <p:txBody>
          <a:bodyPr wrap="square" rtlCol="0">
            <a:spAutoFit/>
          </a:bodyPr>
          <a:lstStyle/>
          <a:p>
            <a:r>
              <a:rPr lang="ja-JP" altLang="en-US" sz="1100">
                <a:latin typeface="ＭＳ Ｐゴシック" panose="020B0600070205080204" pitchFamily="50" charset="-128"/>
              </a:rPr>
              <a:t>主な活動 ： 「入りやすく」と「見えにくい」に分けて調査資料を整理</a:t>
            </a:r>
            <a:endParaRPr lang="en-US" altLang="ja-JP" sz="1100">
              <a:latin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715FA6F5-0B5A-CDAA-B48B-F30B4C737151}"/>
              </a:ext>
            </a:extLst>
          </p:cNvPr>
          <p:cNvSpPr txBox="1"/>
          <p:nvPr/>
        </p:nvSpPr>
        <p:spPr>
          <a:xfrm>
            <a:off x="3567906" y="5468802"/>
            <a:ext cx="4543813" cy="261610"/>
          </a:xfrm>
          <a:prstGeom prst="rect">
            <a:avLst/>
          </a:prstGeom>
          <a:noFill/>
        </p:spPr>
        <p:txBody>
          <a:bodyPr wrap="square" rtlCol="0">
            <a:spAutoFit/>
          </a:bodyPr>
          <a:lstStyle/>
          <a:p>
            <a:r>
              <a:rPr lang="ja-JP" altLang="en-US" sz="1100" dirty="0">
                <a:latin typeface="ＭＳ Ｐゴシック" panose="020B0600070205080204" pitchFamily="50" charset="-128"/>
              </a:rPr>
              <a:t>主な活動 ： 全校、保護者、地域の方を招いた防犯マップ発表会</a:t>
            </a:r>
            <a:endParaRPr lang="en-US" altLang="ja-JP" sz="1100" dirty="0">
              <a:latin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74443D6E-8A38-164F-D757-761482F80B4F}"/>
              </a:ext>
            </a:extLst>
          </p:cNvPr>
          <p:cNvSpPr txBox="1"/>
          <p:nvPr/>
        </p:nvSpPr>
        <p:spPr>
          <a:xfrm>
            <a:off x="1159929" y="1876713"/>
            <a:ext cx="665975" cy="307777"/>
          </a:xfrm>
          <a:prstGeom prst="rect">
            <a:avLst/>
          </a:prstGeom>
          <a:noFill/>
        </p:spPr>
        <p:txBody>
          <a:bodyPr wrap="square" rtlCol="0">
            <a:spAutoFit/>
          </a:bodyPr>
          <a:lstStyle/>
          <a:p>
            <a:r>
              <a:rPr kumimoji="1" lang="ja-JP" altLang="en-US" sz="1400" b="1"/>
              <a:t>（社</a:t>
            </a:r>
            <a:r>
              <a:rPr lang="ja-JP" altLang="en-US" sz="1400" b="1"/>
              <a:t>４</a:t>
            </a:r>
            <a:r>
              <a:rPr kumimoji="1" lang="ja-JP" altLang="en-US" sz="1400" b="1"/>
              <a:t>）</a:t>
            </a:r>
          </a:p>
        </p:txBody>
      </p:sp>
      <p:sp>
        <p:nvSpPr>
          <p:cNvPr id="4" name="テキスト ボックス 3">
            <a:extLst>
              <a:ext uri="{FF2B5EF4-FFF2-40B4-BE49-F238E27FC236}">
                <a16:creationId xmlns:a16="http://schemas.microsoft.com/office/drawing/2014/main" id="{68798F70-5EA3-AEF6-068E-220990586A40}"/>
              </a:ext>
            </a:extLst>
          </p:cNvPr>
          <p:cNvSpPr txBox="1"/>
          <p:nvPr/>
        </p:nvSpPr>
        <p:spPr>
          <a:xfrm>
            <a:off x="1188505" y="5696433"/>
            <a:ext cx="685032" cy="307777"/>
          </a:xfrm>
          <a:prstGeom prst="rect">
            <a:avLst/>
          </a:prstGeom>
          <a:noFill/>
        </p:spPr>
        <p:txBody>
          <a:bodyPr wrap="square" rtlCol="0">
            <a:spAutoFit/>
          </a:bodyPr>
          <a:lstStyle/>
          <a:p>
            <a:r>
              <a:rPr lang="ja-JP" altLang="en-US" sz="1400" b="1"/>
              <a:t>（国８）</a:t>
            </a:r>
            <a:endParaRPr kumimoji="1" lang="ja-JP" altLang="en-US" sz="1400" b="1"/>
          </a:p>
        </p:txBody>
      </p:sp>
    </p:spTree>
    <p:extLst>
      <p:ext uri="{BB962C8B-B14F-4D97-AF65-F5344CB8AC3E}">
        <p14:creationId xmlns:p14="http://schemas.microsoft.com/office/powerpoint/2010/main" val="1533079493"/>
      </p:ext>
    </p:extLst>
  </p:cSld>
  <p:clrMapOvr>
    <a:masterClrMapping/>
  </p:clrMapOvr>
</p:sld>
</file>

<file path=ppt/theme/theme1.xml><?xml version="1.0" encoding="utf-8"?>
<a:theme xmlns:a="http://schemas.openxmlformats.org/drawingml/2006/main" name="1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F69FB13B90484409EEF918D2B735CED" ma:contentTypeVersion="13" ma:contentTypeDescription="新しいドキュメントを作成します。" ma:contentTypeScope="" ma:versionID="d7c8c2339cabd4e728e307b189b2e8c7">
  <xsd:schema xmlns:xsd="http://www.w3.org/2001/XMLSchema" xmlns:xs="http://www.w3.org/2001/XMLSchema" xmlns:p="http://schemas.microsoft.com/office/2006/metadata/properties" xmlns:ns2="755e579f-5300-4ed4-8097-650dfdc529f7" xmlns:ns3="1435ca12-eb22-48af-9e36-2fcf9adea235" targetNamespace="http://schemas.microsoft.com/office/2006/metadata/properties" ma:root="true" ma:fieldsID="6373845e6ce8ce37a8914c90e396ba38" ns2:_="" ns3:_="">
    <xsd:import namespace="755e579f-5300-4ed4-8097-650dfdc529f7"/>
    <xsd:import namespace="1435ca12-eb22-48af-9e36-2fcf9adea2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579f-5300-4ed4-8097-650dfdc529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35ca12-eb22-48af-9e36-2fcf9adea235"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D7FCC-5A7F-4D72-AB40-AD1D7F853B42}">
  <ds:schemaRefs>
    <ds:schemaRef ds:uri="http://schemas.microsoft.com/office/2006/metadata/properties"/>
    <ds:schemaRef ds:uri="755e579f-5300-4ed4-8097-650dfdc529f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1435ca12-eb22-48af-9e36-2fcf9adea235"/>
    <ds:schemaRef ds:uri="http://purl.org/dc/elements/1.1/"/>
    <ds:schemaRef ds:uri="http://www.w3.org/XML/1998/namespace"/>
  </ds:schemaRefs>
</ds:datastoreItem>
</file>

<file path=customXml/itemProps2.xml><?xml version="1.0" encoding="utf-8"?>
<ds:datastoreItem xmlns:ds="http://schemas.openxmlformats.org/officeDocument/2006/customXml" ds:itemID="{F51EEC03-B1C9-4602-A1DA-950C113B1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e579f-5300-4ed4-8097-650dfdc529f7"/>
    <ds:schemaRef ds:uri="1435ca12-eb22-48af-9e36-2fcf9adea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68A5CE-2F47-44B7-BD69-4C5097C61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715</Words>
  <Application>Microsoft Office PowerPoint</Application>
  <PresentationFormat>ユーザー設定</PresentationFormat>
  <Paragraphs>44</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ＭＳ 明朝</vt:lpstr>
      <vt:lpstr>Arial</vt:lpstr>
      <vt:lpstr>Calibri</vt:lpstr>
      <vt:lpstr>1_Office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川井田 忠之</dc:creator>
  <cp:lastModifiedBy>新潟県</cp:lastModifiedBy>
  <cp:revision>4</cp:revision>
  <dcterms:modified xsi:type="dcterms:W3CDTF">2026-03-18T08:02:07Z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0x0101009F69FB13B90484409EEF918D2B735CED</vt:lpwstr>
  </property>
</Properties>
</file>