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</p:sldMasterIdLst>
  <p:notesMasterIdLst>
    <p:notesMasterId r:id="rId5"/>
  </p:notesMasterIdLst>
  <p:sldIdLst>
    <p:sldId id="256" r:id="rId3"/>
    <p:sldId id="257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6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D5C0A-AAF0-48E7-BF7E-75F1402A5DC2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F873F-524B-4A27-8D46-DC7E20C557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0946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E0992D4-6573-DB53-555C-02240FE18B03}"/>
              </a:ext>
            </a:extLst>
          </p:cNvPr>
          <p:cNvSpPr txBox="1">
            <a:spLocks/>
          </p:cNvSpPr>
          <p:nvPr userDrawn="1"/>
        </p:nvSpPr>
        <p:spPr>
          <a:xfrm>
            <a:off x="48923" y="-11852"/>
            <a:ext cx="4904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>
                <a:latin typeface="Yu Gothic UI" panose="020B0500000000000000" pitchFamily="50" charset="-128"/>
                <a:ea typeface="Yu Gothic UI" panose="020B0500000000000000" pitchFamily="50" charset="-128"/>
              </a:rPr>
              <a:t>令和８年度新潟県職員採用試験　プレゼンテーションシート</a:t>
            </a:r>
            <a:endParaRPr kumimoji="1" lang="ja-JP" altLang="en-US" sz="1400" b="1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492950-2955-EAFD-392E-07F2D6809E2B}"/>
              </a:ext>
            </a:extLst>
          </p:cNvPr>
          <p:cNvSpPr txBox="1">
            <a:spLocks/>
          </p:cNvSpPr>
          <p:nvPr userDrawn="1"/>
        </p:nvSpPr>
        <p:spPr>
          <a:xfrm>
            <a:off x="48923" y="282720"/>
            <a:ext cx="4937414" cy="2462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提出</a:t>
            </a:r>
            <a:r>
              <a:rPr kumimoji="1" lang="ja-JP" altLang="en-US" sz="1000" b="1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方法：郵送又は持参（</a:t>
            </a:r>
            <a:r>
              <a:rPr kumimoji="1" lang="en-US" altLang="ja-JP" sz="1000" b="1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A</a:t>
            </a:r>
            <a:r>
              <a:rPr kumimoji="1" lang="ja-JP" altLang="en-US" sz="1000" b="1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４・片面・カラー印刷・ホチキス留めなしで提出すること）</a:t>
            </a:r>
            <a:endParaRPr kumimoji="1" lang="ja-JP" altLang="en-US" sz="1000" b="1" dirty="0">
              <a:solidFill>
                <a:schemeClr val="bg1"/>
              </a:solidFill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E5DC959A-28D8-BA16-BB38-CCD8CE91014E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639038841"/>
              </p:ext>
            </p:extLst>
          </p:nvPr>
        </p:nvGraphicFramePr>
        <p:xfrm>
          <a:off x="5048447" y="71016"/>
          <a:ext cx="4679446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0525">
                  <a:extLst>
                    <a:ext uri="{9D8B030D-6E8A-4147-A177-3AD203B41FA5}">
                      <a16:colId xmlns:a16="http://schemas.microsoft.com/office/drawing/2014/main" val="3324069239"/>
                    </a:ext>
                  </a:extLst>
                </a:gridCol>
                <a:gridCol w="773175">
                  <a:extLst>
                    <a:ext uri="{9D8B030D-6E8A-4147-A177-3AD203B41FA5}">
                      <a16:colId xmlns:a16="http://schemas.microsoft.com/office/drawing/2014/main" val="2845171673"/>
                    </a:ext>
                  </a:extLst>
                </a:gridCol>
                <a:gridCol w="1407873">
                  <a:extLst>
                    <a:ext uri="{9D8B030D-6E8A-4147-A177-3AD203B41FA5}">
                      <a16:colId xmlns:a16="http://schemas.microsoft.com/office/drawing/2014/main" val="2459255679"/>
                    </a:ext>
                  </a:extLst>
                </a:gridCol>
                <a:gridCol w="1407873">
                  <a:extLst>
                    <a:ext uri="{9D8B030D-6E8A-4147-A177-3AD203B41FA5}">
                      <a16:colId xmlns:a16="http://schemas.microsoft.com/office/drawing/2014/main" val="479380730"/>
                    </a:ext>
                  </a:extLst>
                </a:gridCol>
              </a:tblGrid>
              <a:tr h="18628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試験職種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受験番号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氏名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フリガナ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195590"/>
                  </a:ext>
                </a:extLst>
              </a:tr>
              <a:tr h="197930"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b="1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8774995"/>
                  </a:ext>
                </a:extLst>
              </a:tr>
            </a:tbl>
          </a:graphicData>
        </a:graphic>
      </p:graphicFrame>
      <p:sp>
        <p:nvSpPr>
          <p:cNvPr id="5" name="タイトル 1">
            <a:extLst>
              <a:ext uri="{FF2B5EF4-FFF2-40B4-BE49-F238E27FC236}">
                <a16:creationId xmlns:a16="http://schemas.microsoft.com/office/drawing/2014/main" id="{8AA4BB68-2B3B-3367-813B-0C3296B0D3F8}"/>
              </a:ext>
            </a:extLst>
          </p:cNvPr>
          <p:cNvSpPr txBox="1">
            <a:spLocks/>
          </p:cNvSpPr>
          <p:nvPr userDrawn="1"/>
        </p:nvSpPr>
        <p:spPr>
          <a:xfrm>
            <a:off x="0" y="579989"/>
            <a:ext cx="9906000" cy="365170"/>
          </a:xfrm>
          <a:prstGeom prst="rect">
            <a:avLst/>
          </a:prstGeom>
        </p:spPr>
        <p:txBody>
          <a:bodyPr vert="horz" lIns="51435" tIns="25718" rIns="51435" bIns="25718" rtlCol="0" anchor="ctr" anchorCtr="0">
            <a:noAutofit/>
          </a:bodyPr>
          <a:lstStyle>
            <a:lvl1pPr algn="ctr" defTabSz="1219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8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110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b="1">
                <a:latin typeface="Yu Gothic UI" panose="020B0500000000000000" pitchFamily="50" charset="-128"/>
                <a:ea typeface="Yu Gothic UI" panose="020B0500000000000000" pitchFamily="50" charset="-128"/>
              </a:rPr>
              <a:t>１ これまでの専攻</a:t>
            </a:r>
            <a:r>
              <a:rPr lang="ja-JP" altLang="en-US" sz="1100" b="1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学科（大学の講義等）、</a:t>
            </a:r>
            <a:r>
              <a:rPr lang="ja-JP" altLang="en-US" sz="1100" b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研究論文、</a:t>
            </a:r>
            <a:r>
              <a:rPr lang="ja-JP" altLang="en-US" sz="1100" b="1">
                <a:latin typeface="Yu Gothic UI" panose="020B0500000000000000" pitchFamily="50" charset="-128"/>
                <a:ea typeface="Yu Gothic UI" panose="020B0500000000000000" pitchFamily="50" charset="-128"/>
              </a:rPr>
              <a:t>職務等で培って</a:t>
            </a:r>
            <a:r>
              <a:rPr lang="ja-JP" altLang="en-US" sz="1100" b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きた得意分野・専門分野に</a:t>
            </a:r>
            <a:r>
              <a:rPr lang="ja-JP" altLang="en-US" sz="1100" b="1">
                <a:latin typeface="Yu Gothic UI" panose="020B0500000000000000" pitchFamily="50" charset="-128"/>
                <a:ea typeface="Yu Gothic UI" panose="020B0500000000000000" pitchFamily="50" charset="-128"/>
              </a:rPr>
              <a:t>ついて、別表の</a:t>
            </a:r>
            <a:r>
              <a:rPr lang="ja-JP" altLang="en-US" sz="1100" b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中から３つ以内</a:t>
            </a:r>
            <a:r>
              <a:rPr lang="ja-JP" altLang="en-US" sz="1100" b="1">
                <a:latin typeface="Yu Gothic UI" panose="020B0500000000000000" pitchFamily="50" charset="-128"/>
                <a:ea typeface="Yu Gothic UI" panose="020B0500000000000000" pitchFamily="50" charset="-128"/>
              </a:rPr>
              <a:t>で選択し、「分野」欄に記載してください。</a:t>
            </a:r>
            <a:endParaRPr lang="en-US" altLang="ja-JP" sz="1100" b="1">
              <a:latin typeface="Yu Gothic UI" panose="020B0500000000000000" pitchFamily="50" charset="-128"/>
              <a:ea typeface="Yu Gothic UI" panose="020B0500000000000000" pitchFamily="50" charset="-128"/>
            </a:endParaRPr>
          </a:p>
          <a:p>
            <a:pPr algn="l"/>
            <a:r>
              <a:rPr lang="ja-JP" altLang="en-US" sz="1100" b="1">
                <a:latin typeface="Yu Gothic UI" panose="020B0500000000000000" pitchFamily="50" charset="-128"/>
                <a:ea typeface="Yu Gothic UI" panose="020B0500000000000000" pitchFamily="50" charset="-128"/>
              </a:rPr>
              <a:t>　　 その際、下記２で具体的に記述いただく分野を「分野①」に記載してください。</a:t>
            </a:r>
            <a:endParaRPr lang="en-US" altLang="ja-JP" sz="1100" b="1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5AAECBEE-9798-7FF1-FFAE-4906A559DEA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1748851"/>
              </p:ext>
            </p:extLst>
          </p:nvPr>
        </p:nvGraphicFramePr>
        <p:xfrm>
          <a:off x="7101575" y="991139"/>
          <a:ext cx="2686700" cy="243840"/>
        </p:xfrm>
        <a:graphic>
          <a:graphicData uri="http://schemas.openxmlformats.org/drawingml/2006/table">
            <a:tbl>
              <a:tblPr firstRow="1" bandRow="1"/>
              <a:tblGrid>
                <a:gridCol w="668395">
                  <a:extLst>
                    <a:ext uri="{9D8B030D-6E8A-4147-A177-3AD203B41FA5}">
                      <a16:colId xmlns:a16="http://schemas.microsoft.com/office/drawing/2014/main" val="4131389783"/>
                    </a:ext>
                  </a:extLst>
                </a:gridCol>
                <a:gridCol w="2018305">
                  <a:extLst>
                    <a:ext uri="{9D8B030D-6E8A-4147-A177-3AD203B41FA5}">
                      <a16:colId xmlns:a16="http://schemas.microsoft.com/office/drawing/2014/main" val="19796774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/>
                        <a:t>分野③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3887106"/>
                  </a:ext>
                </a:extLst>
              </a:tr>
            </a:tbl>
          </a:graphicData>
        </a:graphic>
      </p:graphicFrame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73F9087A-3C27-3D79-1FED-511F51C70B20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512803701"/>
              </p:ext>
            </p:extLst>
          </p:nvPr>
        </p:nvGraphicFramePr>
        <p:xfrm>
          <a:off x="4292711" y="991139"/>
          <a:ext cx="2686700" cy="243840"/>
        </p:xfrm>
        <a:graphic>
          <a:graphicData uri="http://schemas.openxmlformats.org/drawingml/2006/table">
            <a:tbl>
              <a:tblPr firstRow="1" bandRow="1"/>
              <a:tblGrid>
                <a:gridCol w="668395">
                  <a:extLst>
                    <a:ext uri="{9D8B030D-6E8A-4147-A177-3AD203B41FA5}">
                      <a16:colId xmlns:a16="http://schemas.microsoft.com/office/drawing/2014/main" val="4131389783"/>
                    </a:ext>
                  </a:extLst>
                </a:gridCol>
                <a:gridCol w="2018305">
                  <a:extLst>
                    <a:ext uri="{9D8B030D-6E8A-4147-A177-3AD203B41FA5}">
                      <a16:colId xmlns:a16="http://schemas.microsoft.com/office/drawing/2014/main" val="19796774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/>
                        <a:t>分野➁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3887106"/>
                  </a:ext>
                </a:extLst>
              </a:tr>
            </a:tbl>
          </a:graphicData>
        </a:graphic>
      </p:graphicFrame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600A54F2-01AE-7B12-FF09-1BAE753146A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458702138"/>
              </p:ext>
            </p:extLst>
          </p:nvPr>
        </p:nvGraphicFramePr>
        <p:xfrm>
          <a:off x="240483" y="991139"/>
          <a:ext cx="3943328" cy="243840"/>
        </p:xfrm>
        <a:graphic>
          <a:graphicData uri="http://schemas.openxmlformats.org/drawingml/2006/table">
            <a:tbl>
              <a:tblPr firstRow="1" bandRow="1"/>
              <a:tblGrid>
                <a:gridCol w="1846251">
                  <a:extLst>
                    <a:ext uri="{9D8B030D-6E8A-4147-A177-3AD203B41FA5}">
                      <a16:colId xmlns:a16="http://schemas.microsoft.com/office/drawing/2014/main" val="4131389783"/>
                    </a:ext>
                  </a:extLst>
                </a:gridCol>
                <a:gridCol w="2097077">
                  <a:extLst>
                    <a:ext uri="{9D8B030D-6E8A-4147-A177-3AD203B41FA5}">
                      <a16:colId xmlns:a16="http://schemas.microsoft.com/office/drawing/2014/main" val="19796774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/>
                        <a:t>分野①</a:t>
                      </a:r>
                      <a:r>
                        <a:rPr kumimoji="1" lang="ja-JP" altLang="en-US" sz="800" b="1"/>
                        <a:t>（下記２で記述する分野）</a:t>
                      </a:r>
                      <a:endParaRPr kumimoji="1" lang="ja-JP" altLang="en-US" sz="800" b="1" dirty="0">
                        <a:solidFill>
                          <a:schemeClr val="tx1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3887106"/>
                  </a:ext>
                </a:extLst>
              </a:tr>
            </a:tbl>
          </a:graphicData>
        </a:graphic>
      </p:graphicFrame>
      <p:sp>
        <p:nvSpPr>
          <p:cNvPr id="6" name="タイトル 1">
            <a:extLst>
              <a:ext uri="{FF2B5EF4-FFF2-40B4-BE49-F238E27FC236}">
                <a16:creationId xmlns:a16="http://schemas.microsoft.com/office/drawing/2014/main" id="{42678D00-4ACE-DB78-4B5D-EDFFEB18ED80}"/>
              </a:ext>
            </a:extLst>
          </p:cNvPr>
          <p:cNvSpPr txBox="1">
            <a:spLocks/>
          </p:cNvSpPr>
          <p:nvPr userDrawn="1"/>
        </p:nvSpPr>
        <p:spPr>
          <a:xfrm>
            <a:off x="-1" y="1229223"/>
            <a:ext cx="9906000" cy="365170"/>
          </a:xfrm>
          <a:prstGeom prst="rect">
            <a:avLst/>
          </a:prstGeom>
        </p:spPr>
        <p:txBody>
          <a:bodyPr vert="horz" lIns="51435" tIns="25718" rIns="51435" bIns="25718" rtlCol="0" anchor="ctr" anchorCtr="0">
            <a:noAutofit/>
          </a:bodyPr>
          <a:lstStyle>
            <a:lvl1pPr algn="ctr" defTabSz="1219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8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110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b="1">
                <a:latin typeface="Yu Gothic UI" panose="020B0500000000000000" pitchFamily="50" charset="-128"/>
                <a:ea typeface="Yu Gothic UI" panose="020B0500000000000000" pitchFamily="50" charset="-128"/>
              </a:rPr>
              <a:t>２ これまで取り組んできたことと、その知識や経験を県職員としてどのように活かしていきたいか、あなたの考えを具体的に記述してください。</a:t>
            </a:r>
            <a:endParaRPr lang="en-US" altLang="ja-JP" sz="1100" b="1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1544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9409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7808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B6E46C-2DA1-61CC-D566-30ABB0E25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4DA4E2D-A526-4CE4-C46E-0939D31BF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31F962-229E-8DF5-C7D9-16873C4C2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B3768-DD6D-4665-884A-01EDF092FDB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26CBE13-9EF8-092D-92AE-8AC0E4D7CA8C}"/>
              </a:ext>
            </a:extLst>
          </p:cNvPr>
          <p:cNvSpPr txBox="1">
            <a:spLocks/>
          </p:cNvSpPr>
          <p:nvPr userDrawn="1"/>
        </p:nvSpPr>
        <p:spPr>
          <a:xfrm>
            <a:off x="48923" y="-11852"/>
            <a:ext cx="4904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>
                <a:latin typeface="Yu Gothic UI" panose="020B0500000000000000" pitchFamily="50" charset="-128"/>
                <a:ea typeface="Yu Gothic UI" panose="020B0500000000000000" pitchFamily="50" charset="-128"/>
              </a:rPr>
              <a:t>令和８年度新潟県職員採用試験　プレゼンテーションシート</a:t>
            </a:r>
            <a:endParaRPr kumimoji="1" lang="ja-JP" altLang="en-US" sz="1400" b="1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D1FE571-B543-418E-642E-7C817714EA84}"/>
              </a:ext>
            </a:extLst>
          </p:cNvPr>
          <p:cNvSpPr txBox="1">
            <a:spLocks/>
          </p:cNvSpPr>
          <p:nvPr userDrawn="1"/>
        </p:nvSpPr>
        <p:spPr>
          <a:xfrm>
            <a:off x="48923" y="282720"/>
            <a:ext cx="4937414" cy="2462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提出方法：郵送又は持参（</a:t>
            </a:r>
            <a:r>
              <a:rPr kumimoji="1" lang="en-US" altLang="ja-JP" sz="1000" b="1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A</a:t>
            </a:r>
            <a:r>
              <a:rPr kumimoji="1" lang="ja-JP" altLang="en-US" sz="1000" b="1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４・片面・カラー印刷・ホチキス留めなしで提出すること）</a:t>
            </a:r>
            <a:endParaRPr kumimoji="1" lang="ja-JP" altLang="en-US" sz="1000" b="1" dirty="0">
              <a:solidFill>
                <a:schemeClr val="bg1"/>
              </a:solidFill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38633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35C190-C63D-1375-85CD-038182C51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5FDEDCE-791B-E541-0F7E-A6CC50B7B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8D7666-D408-950A-3981-800BC75FE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06D04A-53FC-C916-B65C-EBECFADF7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7BC68B-C1E2-8C68-24F0-A1F7CB910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B3768-DD6D-4665-884A-01EDF092FD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7317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41454A-6AF6-BA83-B6F1-15E7559B6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966AF20-F1F6-A4E0-B1A6-83E6527F4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B75537-0514-5412-8492-5BCBA6C66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457CAB7-33BF-35C5-6774-10DFB4EB2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416B383-29C6-7A67-9407-A34DC91BA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B3768-DD6D-4665-884A-01EDF092FD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387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970A27-B003-198A-EB82-026A195DF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521B6D-FDF5-DB7C-F5DE-188E452324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D8FC11A-BF03-30D5-F531-2FC3D8292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DEDF405-AD98-2453-F257-E0BB13E2F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540383B-82BF-7FF0-B68A-3D0668C11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C4C198F-2514-D4A8-5208-B21309D3A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B3768-DD6D-4665-884A-01EDF092FD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3589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2475C0-9466-FF2D-6A0B-B378AA137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531542-DDAE-41C9-989D-6BBD4FAE9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57D2695-1528-5606-898D-CE92A9250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B7B4519-1393-7D10-8223-8FBA9CAB51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956E90C-C8CB-C054-232C-5311B66572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726557D-9CD7-7612-4182-0CA38CC53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01C4A77-24E9-E672-4F6F-21E8FDA13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39D02A1-FC83-6FB8-4C30-D1E16CB81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B3768-DD6D-4665-884A-01EDF092FD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2005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103997-5C22-EF0E-C60D-E4628E50B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69EA3FC-C825-70A1-A213-9F1DE4EB6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5CCB13F-3451-F9B8-6E7D-62EABF79B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62B4050-E574-2DE1-1EBE-A9FACD52B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B3768-DD6D-4665-884A-01EDF092FD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3345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5BC56CE-0122-AD62-F5F7-78D26394A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AD4AFEA-7B0C-A875-2DDF-E5A19342C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68473DB-B31E-AB99-A48B-226B3781C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B3768-DD6D-4665-884A-01EDF092FD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64760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818DB4-CA65-ABB1-BE95-1903C57B8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3B691DE-5699-AFE8-473D-7BBA8D039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ADA86BD-8A3A-BC14-154F-FF0EFBCD0B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FA15AB6-048D-623F-6243-D759C44AB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D649E39-25E0-0B9C-B748-EB9C396B1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F4C44CC-B533-1BED-9D74-04781A1AA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B3768-DD6D-4665-884A-01EDF092FD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315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29388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AC0245-15ED-AC59-7DB6-1537312A9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B30C939-87F2-3BC7-B273-30FDB15C3B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BDCDD23-A334-377B-7A2E-14B77134F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AAFD1AF-3DBE-A017-9EFA-3DD41FF5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24ABA5-2455-A9C3-C2E3-C1602E477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B8080B2-E56D-6549-C3FB-490461F59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B3768-DD6D-4665-884A-01EDF092FD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1944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D20517-D56E-1698-8F89-333269B15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733C137-73B0-9013-0513-7E032ED623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FC7BDA-60B2-2340-C960-28342E157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A58CBB-7FF2-1670-9E92-B360551B4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54FD90-239C-0152-E6FE-324DEFDDE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B3768-DD6D-4665-884A-01EDF092FD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85116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FE71BCE-A332-8BE3-61D2-A72941305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8E608DA-EE49-A4AC-909A-EA0D77DD9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8D4233-23BD-41A7-4DE7-ED51F5B71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2EC988-AC78-82D4-9997-151D73721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0DF0CE-0B11-6724-40D5-021E07069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B3768-DD6D-4665-884A-01EDF092FD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778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9677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269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2646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4486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8398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2943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ページ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103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kumimoji="1" lang="ja-JP" altLang="en-US"/>
              <a:t>ページ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4232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CB7A9B7-DA78-3AD9-B79F-CD6ADC751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4870030-0150-2A0D-FDD3-70D63515A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9C6773-4C9D-2048-1CCD-2B92942904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659F8E7-92D3-7924-E3A1-038548EC7B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kumimoji="1" lang="ja-JP" altLang="en-US"/>
              <a:t>ページ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245B62-7343-CA5B-4E48-485FDA441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0B3768-DD6D-4665-884A-01EDF092FD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6277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330BC4B-528B-93F5-354C-D6EEDE55F7BD}"/>
              </a:ext>
            </a:extLst>
          </p:cNvPr>
          <p:cNvSpPr txBox="1"/>
          <p:nvPr/>
        </p:nvSpPr>
        <p:spPr>
          <a:xfrm>
            <a:off x="720436" y="1913200"/>
            <a:ext cx="8385779" cy="315471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en-US" altLang="ja-JP" sz="1400" dirty="0"/>
              <a:t>【</a:t>
            </a:r>
            <a:r>
              <a:rPr kumimoji="1" lang="ja-JP" altLang="en-US" sz="1400" dirty="0"/>
              <a:t>シート作成の注意事項</a:t>
            </a:r>
            <a:r>
              <a:rPr kumimoji="1" lang="en-US" altLang="ja-JP" sz="1400" dirty="0"/>
              <a:t>】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 dirty="0"/>
              <a:t>本欄は削除して提出すること</a:t>
            </a:r>
            <a:endParaRPr kumimoji="1" lang="en-US" altLang="ja-JP" sz="14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en-US" altLang="ja-JP" sz="1400">
                <a:latin typeface="+mn-ea"/>
              </a:rPr>
              <a:t>PowerPoint</a:t>
            </a:r>
            <a:r>
              <a:rPr kumimoji="1" lang="ja-JP" altLang="en-US" sz="1400" dirty="0"/>
              <a:t>又は手書きで作成すること</a:t>
            </a:r>
            <a:endParaRPr kumimoji="1" lang="en-US" altLang="ja-JP" sz="14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/>
              <a:t>シートは２枚</a:t>
            </a:r>
            <a:r>
              <a:rPr kumimoji="1" lang="ja-JP" altLang="en-US" sz="1400" dirty="0"/>
              <a:t>以内で、スライドのサイズは</a:t>
            </a:r>
            <a:r>
              <a:rPr kumimoji="1" lang="ja-JP" altLang="en-US" sz="1400"/>
              <a:t>変更不可</a:t>
            </a:r>
            <a:endParaRPr kumimoji="1" lang="en-US" altLang="ja-JP" sz="140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/>
              <a:t>シートが１枚で収まる場合は、右下のページ数を「</a:t>
            </a:r>
            <a:r>
              <a:rPr kumimoji="1" lang="en-US" altLang="ja-JP" sz="1400"/>
              <a:t>1/1</a:t>
            </a:r>
            <a:r>
              <a:rPr kumimoji="1" lang="ja-JP" altLang="en-US" sz="1400"/>
              <a:t>」とし、２枚目のスライドを削除すること</a:t>
            </a:r>
            <a:endParaRPr kumimoji="1" lang="en-US" altLang="ja-JP" sz="140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/>
              <a:t>文字</a:t>
            </a:r>
            <a:r>
              <a:rPr kumimoji="1" lang="ja-JP" altLang="en-US" sz="1400" dirty="0"/>
              <a:t>の大きさ・フォント・レイアウトは自由で、必要に応じて写真や図も掲載してよい</a:t>
            </a:r>
            <a:endParaRPr kumimoji="1" lang="en-US" altLang="ja-JP" sz="14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 dirty="0"/>
              <a:t>カラー表示を前提に作成すること</a:t>
            </a:r>
            <a:endParaRPr kumimoji="1" lang="en-US" altLang="ja-JP" sz="14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 dirty="0"/>
              <a:t>面接時に本シート</a:t>
            </a:r>
            <a:r>
              <a:rPr kumimoji="1" lang="ja-JP" altLang="en-US" sz="1400"/>
              <a:t>を用いて５分間</a:t>
            </a:r>
            <a:r>
              <a:rPr kumimoji="1" lang="ja-JP" altLang="en-US" sz="1400" dirty="0"/>
              <a:t>のプレゼンテーションを行うことを意識して作成すること</a:t>
            </a:r>
            <a:br>
              <a:rPr kumimoji="1" lang="en-US" altLang="ja-JP" sz="1400" dirty="0"/>
            </a:br>
            <a:r>
              <a:rPr kumimoji="1" lang="ja-JP" altLang="en-US" sz="1400" dirty="0"/>
              <a:t>＊面接時は、持参したシートの写しを面接室へ</a:t>
            </a:r>
            <a:r>
              <a:rPr kumimoji="1" lang="ja-JP" altLang="en-US" sz="1400"/>
              <a:t>持ち込み可能</a:t>
            </a:r>
            <a:endParaRPr kumimoji="1" lang="en-US" altLang="ja-JP" sz="140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kumimoji="1" lang="ja-JP" altLang="en-US" sz="1400"/>
          </a:p>
          <a:p>
            <a:pPr algn="ctr">
              <a:spcBef>
                <a:spcPts val="600"/>
              </a:spcBef>
            </a:pPr>
            <a:r>
              <a:rPr kumimoji="1" lang="ja-JP" altLang="en-US" sz="1400" b="1" u="sng"/>
              <a:t>◎シートの作成に当たっては、自分自身の経験や考えから具体的に記載してください。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8C2AC7B-F769-8600-1216-9330BA91BA45}"/>
              </a:ext>
            </a:extLst>
          </p:cNvPr>
          <p:cNvSpPr txBox="1"/>
          <p:nvPr/>
        </p:nvSpPr>
        <p:spPr>
          <a:xfrm>
            <a:off x="5099050" y="298450"/>
            <a:ext cx="10350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（入力してください）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447606A-E834-97C8-8E2A-77612060BB97}"/>
              </a:ext>
            </a:extLst>
          </p:cNvPr>
          <p:cNvSpPr txBox="1"/>
          <p:nvPr/>
        </p:nvSpPr>
        <p:spPr>
          <a:xfrm>
            <a:off x="7100612" y="298450"/>
            <a:ext cx="10350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（入力してください）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F33A7D0-4BD1-F550-B5F9-F5B6EF69D9E9}"/>
              </a:ext>
            </a:extLst>
          </p:cNvPr>
          <p:cNvSpPr txBox="1"/>
          <p:nvPr/>
        </p:nvSpPr>
        <p:spPr>
          <a:xfrm>
            <a:off x="8533869" y="298450"/>
            <a:ext cx="10350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（入力してください）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C11826C-DF1B-6E70-4953-EBA3FD78DAEB}"/>
              </a:ext>
            </a:extLst>
          </p:cNvPr>
          <p:cNvSpPr txBox="1"/>
          <p:nvPr/>
        </p:nvSpPr>
        <p:spPr>
          <a:xfrm>
            <a:off x="2050473" y="1000367"/>
            <a:ext cx="20504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</a:t>
            </a:r>
            <a:r>
              <a:rPr kumimoji="1" lang="ja-JP" altLang="en-US" sz="1000">
                <a:latin typeface="Yu Gothic UI" panose="020B0500000000000000" pitchFamily="50" charset="-128"/>
                <a:ea typeface="Yu Gothic UI" panose="020B0500000000000000" pitchFamily="50" charset="-128"/>
              </a:rPr>
              <a:t>ください）</a:t>
            </a:r>
            <a:endParaRPr kumimoji="1" lang="ja-JP" altLang="en-US" sz="1000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AF25DD7-CE98-8FC0-06BF-6B7558198F47}"/>
              </a:ext>
            </a:extLst>
          </p:cNvPr>
          <p:cNvSpPr txBox="1"/>
          <p:nvPr/>
        </p:nvSpPr>
        <p:spPr>
          <a:xfrm>
            <a:off x="4953000" y="1000989"/>
            <a:ext cx="1937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（入力してください）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B3484AA-C4F7-C3E0-7C03-FD4AE278BF8C}"/>
              </a:ext>
            </a:extLst>
          </p:cNvPr>
          <p:cNvSpPr txBox="1"/>
          <p:nvPr/>
        </p:nvSpPr>
        <p:spPr>
          <a:xfrm>
            <a:off x="9236248" y="6460960"/>
            <a:ext cx="669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>
                <a:latin typeface="Yu Gothic UI" panose="020B0500000000000000" pitchFamily="50" charset="-128"/>
                <a:ea typeface="Yu Gothic UI" panose="020B0500000000000000" pitchFamily="50" charset="-128"/>
              </a:rPr>
              <a:t>1/2</a:t>
            </a:r>
            <a:endParaRPr kumimoji="1" lang="ja-JP" altLang="en-US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5D87C55-7B12-47DB-E72B-1AE2999CC5F3}"/>
              </a:ext>
            </a:extLst>
          </p:cNvPr>
          <p:cNvSpPr txBox="1"/>
          <p:nvPr/>
        </p:nvSpPr>
        <p:spPr>
          <a:xfrm>
            <a:off x="6014785" y="298450"/>
            <a:ext cx="10350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（入力してください）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DB3CD46-CF18-15E5-B80C-D077D888BAD9}"/>
              </a:ext>
            </a:extLst>
          </p:cNvPr>
          <p:cNvSpPr txBox="1"/>
          <p:nvPr/>
        </p:nvSpPr>
        <p:spPr>
          <a:xfrm>
            <a:off x="7742382" y="1000366"/>
            <a:ext cx="19396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（入力してください）</a:t>
            </a:r>
          </a:p>
        </p:txBody>
      </p:sp>
    </p:spTree>
    <p:extLst>
      <p:ext uri="{BB962C8B-B14F-4D97-AF65-F5344CB8AC3E}">
        <p14:creationId xmlns:p14="http://schemas.microsoft.com/office/powerpoint/2010/main" val="532291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1F69599-97F2-7BE4-80CF-C29169A4B540}"/>
              </a:ext>
            </a:extLst>
          </p:cNvPr>
          <p:cNvSpPr txBox="1"/>
          <p:nvPr/>
        </p:nvSpPr>
        <p:spPr>
          <a:xfrm>
            <a:off x="9236248" y="6460960"/>
            <a:ext cx="669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>
                <a:latin typeface="Yu Gothic UI" panose="020B0500000000000000" pitchFamily="50" charset="-128"/>
                <a:ea typeface="Yu Gothic UI" panose="020B0500000000000000" pitchFamily="50" charset="-128"/>
              </a:rPr>
              <a:t>2/2</a:t>
            </a:r>
            <a:endParaRPr kumimoji="1" lang="ja-JP" altLang="en-US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6687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279</TotalTime>
  <Words>180</Words>
  <Application>Microsoft Office PowerPoint</Application>
  <PresentationFormat>A4 210 x 297 mm</PresentationFormat>
  <Paragraphs>19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ＭＳ ゴシック</vt:lpstr>
      <vt:lpstr>Yu Gothic UI</vt:lpstr>
      <vt:lpstr>游ゴシック</vt:lpstr>
      <vt:lpstr>游ゴシック Light</vt:lpstr>
      <vt:lpstr>Aptos</vt:lpstr>
      <vt:lpstr>Aptos Display</vt:lpstr>
      <vt:lpstr>Arial</vt:lpstr>
      <vt:lpstr>Office テーマ</vt:lpstr>
      <vt:lpstr>デザインの設定</vt:lpstr>
      <vt:lpstr>PowerPoint プレゼンテーション</vt:lpstr>
      <vt:lpstr>PowerPoint プレゼンテーション</vt:lpstr>
    </vt:vector>
  </TitlesOfParts>
  <Company>新潟県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新潟県</dc:creator>
  <cp:lastModifiedBy>新潟県</cp:lastModifiedBy>
  <cp:revision>66</cp:revision>
  <cp:lastPrinted>2026-02-09T10:35:28Z</cp:lastPrinted>
  <dcterms:created xsi:type="dcterms:W3CDTF">2026-01-20T23:12:39Z</dcterms:created>
  <dcterms:modified xsi:type="dcterms:W3CDTF">2026-08-20T23:24:50Z</dcterms:modified>
</cp:coreProperties>
</file>