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78" r:id="rId1"/>
  </p:sldMasterIdLst>
  <p:sldIdLst>
    <p:sldId id="258" r:id="rId2"/>
    <p:sldId id="259" r:id="rId3"/>
  </p:sldIdLst>
  <p:sldSz cx="15119350" cy="10691813"/>
  <p:notesSz cx="7102475" cy="10233025"/>
  <p:embeddedFontLst>
    <p:embeddedFont>
      <p:font typeface="Meiryo UI" panose="020B0604030504040204" pitchFamily="50" charset="-128"/>
      <p:regular r:id="rId4"/>
      <p:bold r:id="rId5"/>
      <p:italic r:id="rId6"/>
      <p:boldItalic r:id="rId7"/>
    </p:embeddedFont>
  </p:embeddedFont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佐々木　洋一" initials="佐々木　洋一" lastIdx="1" clrIdx="0">
    <p:extLst>
      <p:ext uri="{19B8F6BF-5375-455C-9EA6-DF929625EA0E}">
        <p15:presenceInfo xmlns:p15="http://schemas.microsoft.com/office/powerpoint/2012/main" userId="佐々木　洋一" providerId="None"/>
      </p:ext>
    </p:extLst>
  </p:cmAuthor>
  <p:cmAuthor id="2" name="齋藤　良一" initials="齋藤　良一" lastIdx="6" clrIdx="1">
    <p:extLst>
      <p:ext uri="{19B8F6BF-5375-455C-9EA6-DF929625EA0E}">
        <p15:presenceInfo xmlns:p15="http://schemas.microsoft.com/office/powerpoint/2012/main" userId="齋藤　良一" providerId="None"/>
      </p:ext>
    </p:extLst>
  </p:cmAuthor>
  <p:cmAuthor id="3" name="宮澤 圭太" initials="宮澤" lastIdx="1" clrIdx="2">
    <p:extLst>
      <p:ext uri="{19B8F6BF-5375-455C-9EA6-DF929625EA0E}">
        <p15:presenceInfo xmlns:p15="http://schemas.microsoft.com/office/powerpoint/2012/main" userId="S-1-5-21-1486481963-1766437084-3204935650-23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9D6"/>
    <a:srgbClr val="F99613"/>
    <a:srgbClr val="FFCC66"/>
    <a:srgbClr val="FFE389"/>
    <a:srgbClr val="FAB02A"/>
    <a:srgbClr val="FDE7BF"/>
    <a:srgbClr val="FDDFA9"/>
    <a:srgbClr val="EB6907"/>
    <a:srgbClr val="EB7580"/>
    <a:srgbClr val="EE8E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363" autoAdjust="0"/>
    <p:restoredTop sz="97384" autoAdjust="0"/>
  </p:normalViewPr>
  <p:slideViewPr>
    <p:cSldViewPr snapToGrid="0">
      <p:cViewPr varScale="1">
        <p:scale>
          <a:sx n="58" d="100"/>
          <a:sy n="58" d="100"/>
        </p:scale>
        <p:origin x="105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8407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6956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5" r:id="rId2"/>
  </p:sldLayoutIdLst>
  <p:txStyles>
    <p:titleStyle>
      <a:lvl1pPr algn="l" defTabSz="1133947" rtl="0" eaLnBrk="1" latinLnBrk="0" hangingPunct="1">
        <a:lnSpc>
          <a:spcPct val="90000"/>
        </a:lnSpc>
        <a:spcBef>
          <a:spcPct val="0"/>
        </a:spcBef>
        <a:buNone/>
        <a:defRPr kumimoji="1" sz="54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487" indent="-283487" algn="l" defTabSz="1133947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kumimoji="1" sz="3472" kern="1200">
          <a:solidFill>
            <a:schemeClr val="tx1"/>
          </a:solidFill>
          <a:latin typeface="+mn-lt"/>
          <a:ea typeface="+mn-ea"/>
          <a:cs typeface="+mn-cs"/>
        </a:defRPr>
      </a:lvl1pPr>
      <a:lvl2pPr marL="850461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417434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2480" kern="1200">
          <a:solidFill>
            <a:schemeClr val="tx1"/>
          </a:solidFill>
          <a:latin typeface="+mn-lt"/>
          <a:ea typeface="+mn-ea"/>
          <a:cs typeface="+mn-cs"/>
        </a:defRPr>
      </a:lvl3pPr>
      <a:lvl4pPr marL="1984408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4pPr>
      <a:lvl5pPr marL="2551382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5pPr>
      <a:lvl6pPr marL="3118355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6pPr>
      <a:lvl7pPr marL="3685329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7pPr>
      <a:lvl8pPr marL="4252303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8pPr>
      <a:lvl9pPr marL="4819277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33947" rtl="0" eaLnBrk="1" latinLnBrk="0" hangingPunct="1"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1pPr>
      <a:lvl2pPr marL="566974" algn="l" defTabSz="1133947" rtl="0" eaLnBrk="1" latinLnBrk="0" hangingPunct="1"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2pPr>
      <a:lvl3pPr marL="1133947" algn="l" defTabSz="1133947" rtl="0" eaLnBrk="1" latinLnBrk="0" hangingPunct="1"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3pPr>
      <a:lvl4pPr marL="1700921" algn="l" defTabSz="1133947" rtl="0" eaLnBrk="1" latinLnBrk="0" hangingPunct="1"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4pPr>
      <a:lvl5pPr marL="2267895" algn="l" defTabSz="1133947" rtl="0" eaLnBrk="1" latinLnBrk="0" hangingPunct="1"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5pPr>
      <a:lvl6pPr marL="2834869" algn="l" defTabSz="1133947" rtl="0" eaLnBrk="1" latinLnBrk="0" hangingPunct="1"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6pPr>
      <a:lvl7pPr marL="3401842" algn="l" defTabSz="1133947" rtl="0" eaLnBrk="1" latinLnBrk="0" hangingPunct="1"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7pPr>
      <a:lvl8pPr marL="3968816" algn="l" defTabSz="1133947" rtl="0" eaLnBrk="1" latinLnBrk="0" hangingPunct="1"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8pPr>
      <a:lvl9pPr marL="4535790" algn="l" defTabSz="1133947" rtl="0" eaLnBrk="1" latinLnBrk="0" hangingPunct="1">
        <a:defRPr kumimoji="1" sz="22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5" userDrawn="1">
          <p15:clr>
            <a:srgbClr val="F26B43"/>
          </p15:clr>
        </p15:guide>
        <p15:guide id="3" pos="4989" userDrawn="1">
          <p15:clr>
            <a:srgbClr val="F26B43"/>
          </p15:clr>
        </p15:guide>
        <p15:guide id="4" pos="4762" userDrawn="1">
          <p15:clr>
            <a:srgbClr val="F26B43"/>
          </p15:clr>
        </p15:guide>
        <p15:guide id="5" pos="9298" userDrawn="1">
          <p15:clr>
            <a:srgbClr val="F26B43"/>
          </p15:clr>
        </p15:guide>
        <p15:guide id="6" orient="horz" pos="238" userDrawn="1">
          <p15:clr>
            <a:srgbClr val="F26B43"/>
          </p15:clr>
        </p15:guide>
        <p15:guide id="7" orient="horz" pos="64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2C2F02F9-0816-069B-6EF3-6435594C3710}"/>
              </a:ext>
            </a:extLst>
          </p:cNvPr>
          <p:cNvGrpSpPr/>
          <p:nvPr/>
        </p:nvGrpSpPr>
        <p:grpSpPr>
          <a:xfrm>
            <a:off x="3912973" y="702677"/>
            <a:ext cx="10988521" cy="9726425"/>
            <a:chOff x="4543538" y="1308640"/>
            <a:chExt cx="5355409" cy="4464000"/>
          </a:xfrm>
        </p:grpSpPr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6B0E7939-B963-4FEE-102C-F181BF488D7F}"/>
                </a:ext>
              </a:extLst>
            </p:cNvPr>
            <p:cNvSpPr/>
            <p:nvPr/>
          </p:nvSpPr>
          <p:spPr>
            <a:xfrm>
              <a:off x="4545522" y="1308640"/>
              <a:ext cx="2592000" cy="540000"/>
            </a:xfrm>
            <a:prstGeom prst="roundRect">
              <a:avLst>
                <a:gd name="adj" fmla="val 15273"/>
              </a:avLst>
            </a:prstGeom>
            <a:solidFill>
              <a:srgbClr val="0A7E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r>
                <a:rPr lang="ja-JP" altLang="en-US" sz="2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第１回</a:t>
              </a:r>
              <a:endParaRPr lang="en-US" altLang="ja-JP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endPara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000"/>
                </a:lnSpc>
              </a:pPr>
              <a:r>
                <a:rPr lang="ja-JP" altLang="en-US" sz="16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自分が住む地域の特徴と、ハザードマップを学ぼう</a:t>
              </a:r>
            </a:p>
          </p:txBody>
        </p:sp>
        <p:sp>
          <p:nvSpPr>
            <p:cNvPr id="9" name="四角形: 角を丸くする 8">
              <a:extLst>
                <a:ext uri="{FF2B5EF4-FFF2-40B4-BE49-F238E27FC236}">
                  <a16:creationId xmlns:a16="http://schemas.microsoft.com/office/drawing/2014/main" id="{28B9E477-586E-502E-35E9-721EA07FE72A}"/>
                </a:ext>
              </a:extLst>
            </p:cNvPr>
            <p:cNvSpPr/>
            <p:nvPr/>
          </p:nvSpPr>
          <p:spPr>
            <a:xfrm>
              <a:off x="7306947" y="1308640"/>
              <a:ext cx="2592000" cy="540000"/>
            </a:xfrm>
            <a:prstGeom prst="roundRect">
              <a:avLst>
                <a:gd name="adj" fmla="val 15273"/>
              </a:avLst>
            </a:prstGeom>
            <a:solidFill>
              <a:srgbClr val="0A7E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r>
                <a:rPr lang="ja-JP" altLang="en-US" sz="2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第２回</a:t>
              </a:r>
              <a:endParaRPr lang="en-US" altLang="ja-JP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endPara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000"/>
                </a:lnSpc>
              </a:pPr>
              <a:r>
                <a:rPr lang="ja-JP" altLang="en-US" sz="1600" b="1" spc="-5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警戒レベルの意味を理解し、豪雨時に得るべき情報を調べよう</a:t>
              </a:r>
            </a:p>
          </p:txBody>
        </p:sp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545A816A-C831-3B8D-A172-44FA95043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43538" y="1966673"/>
              <a:ext cx="5351992" cy="378720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0254F440-D040-D3FB-8643-93C6856B8FB6}"/>
                </a:ext>
              </a:extLst>
            </p:cNvPr>
            <p:cNvCxnSpPr>
              <a:cxnSpLocks/>
            </p:cNvCxnSpPr>
            <p:nvPr/>
          </p:nvCxnSpPr>
          <p:spPr>
            <a:xfrm>
              <a:off x="7222235" y="1308640"/>
              <a:ext cx="0" cy="4464000"/>
            </a:xfrm>
            <a:prstGeom prst="line">
              <a:avLst/>
            </a:prstGeom>
            <a:ln w="12700" cap="rnd">
              <a:solidFill>
                <a:schemeClr val="tx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CE11BFA7-7C3F-44AD-2883-7BC2836BCF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39"/>
          <a:stretch>
            <a:fillRect/>
          </a:stretch>
        </p:blipFill>
        <p:spPr>
          <a:xfrm rot="21139949">
            <a:off x="450015" y="834946"/>
            <a:ext cx="3505655" cy="47060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楕円 10">
            <a:extLst>
              <a:ext uri="{FF2B5EF4-FFF2-40B4-BE49-F238E27FC236}">
                <a16:creationId xmlns:a16="http://schemas.microsoft.com/office/drawing/2014/main" id="{A29626E1-D7D5-E87A-2E43-E6F6BFE46284}"/>
              </a:ext>
            </a:extLst>
          </p:cNvPr>
          <p:cNvSpPr/>
          <p:nvPr/>
        </p:nvSpPr>
        <p:spPr>
          <a:xfrm>
            <a:off x="48796" y="6576390"/>
            <a:ext cx="4086225" cy="3961042"/>
          </a:xfrm>
          <a:prstGeom prst="ellipse">
            <a:avLst/>
          </a:prstGeom>
          <a:solidFill>
            <a:srgbClr val="F996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B8F63D4-D214-82C8-AC0A-89017D3F2185}"/>
              </a:ext>
            </a:extLst>
          </p:cNvPr>
          <p:cNvSpPr txBox="1"/>
          <p:nvPr/>
        </p:nvSpPr>
        <p:spPr>
          <a:xfrm rot="21178989">
            <a:off x="423710" y="7772081"/>
            <a:ext cx="3629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</a:rPr>
              <a:t>マイタイムライン</a:t>
            </a:r>
            <a:r>
              <a:rPr kumimoji="1" lang="ja-JP" altLang="en-US" sz="2400" dirty="0">
                <a:solidFill>
                  <a:schemeClr val="bg1"/>
                </a:solidFill>
              </a:rPr>
              <a:t>とは、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r>
              <a:rPr lang="ja-JP" altLang="en-US" sz="2400" dirty="0">
                <a:solidFill>
                  <a:schemeClr val="bg1"/>
                </a:solidFill>
              </a:rPr>
              <a:t>風水害時に</a:t>
            </a:r>
            <a:r>
              <a:rPr lang="ja-JP" altLang="en-US" sz="2400" b="1" dirty="0">
                <a:solidFill>
                  <a:schemeClr val="bg1"/>
                </a:solidFill>
              </a:rPr>
              <a:t>「いつ」「何をするか」</a:t>
            </a:r>
            <a:r>
              <a:rPr lang="ja-JP" altLang="en-US" sz="2400" dirty="0">
                <a:solidFill>
                  <a:schemeClr val="bg1"/>
                </a:solidFill>
              </a:rPr>
              <a:t>を整理した、</a:t>
            </a:r>
            <a:endParaRPr lang="en-US" altLang="ja-JP" sz="2400" dirty="0">
              <a:solidFill>
                <a:schemeClr val="bg1"/>
              </a:solidFill>
            </a:endParaRPr>
          </a:p>
          <a:p>
            <a:r>
              <a:rPr kumimoji="1" lang="ja-JP" altLang="en-US" sz="2400" b="1" dirty="0">
                <a:solidFill>
                  <a:schemeClr val="bg1"/>
                </a:solidFill>
              </a:rPr>
              <a:t>個人の防災計画</a:t>
            </a:r>
            <a:r>
              <a:rPr kumimoji="1" lang="ja-JP" altLang="en-US" sz="2400" dirty="0">
                <a:solidFill>
                  <a:schemeClr val="bg1"/>
                </a:solidFill>
              </a:rPr>
              <a:t>のこと</a:t>
            </a:r>
          </a:p>
        </p:txBody>
      </p:sp>
    </p:spTree>
    <p:extLst>
      <p:ext uri="{BB962C8B-B14F-4D97-AF65-F5344CB8AC3E}">
        <p14:creationId xmlns:p14="http://schemas.microsoft.com/office/powerpoint/2010/main" val="3764873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079466-207C-336C-E70D-A47272506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3D915D43-CCFA-442C-5035-02919CC0BCAC}"/>
              </a:ext>
            </a:extLst>
          </p:cNvPr>
          <p:cNvGrpSpPr/>
          <p:nvPr/>
        </p:nvGrpSpPr>
        <p:grpSpPr>
          <a:xfrm>
            <a:off x="3854934" y="622114"/>
            <a:ext cx="10934017" cy="9915318"/>
            <a:chOff x="4584727" y="1242539"/>
            <a:chExt cx="5357394" cy="4464000"/>
          </a:xfrm>
        </p:grpSpPr>
        <p:sp>
          <p:nvSpPr>
            <p:cNvPr id="13" name="四角形: 角を丸くする 12">
              <a:extLst>
                <a:ext uri="{FF2B5EF4-FFF2-40B4-BE49-F238E27FC236}">
                  <a16:creationId xmlns:a16="http://schemas.microsoft.com/office/drawing/2014/main" id="{33CD1BBC-B2B2-06B4-ED82-98031790B3CD}"/>
                </a:ext>
              </a:extLst>
            </p:cNvPr>
            <p:cNvSpPr/>
            <p:nvPr/>
          </p:nvSpPr>
          <p:spPr>
            <a:xfrm>
              <a:off x="4586711" y="1242539"/>
              <a:ext cx="2592000" cy="540000"/>
            </a:xfrm>
            <a:prstGeom prst="roundRect">
              <a:avLst>
                <a:gd name="adj" fmla="val 15273"/>
              </a:avLst>
            </a:prstGeom>
            <a:solidFill>
              <a:srgbClr val="0A7E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r>
                <a:rPr lang="ja-JP" altLang="en-US" sz="24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第１回</a:t>
              </a:r>
              <a:endParaRPr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endPara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000"/>
                </a:lnSpc>
              </a:pPr>
              <a:r>
                <a:rPr lang="ja-JP" altLang="en-US" sz="16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自分が住む地域の特徴と、ハザードマップを学ぼう</a:t>
              </a:r>
            </a:p>
          </p:txBody>
        </p:sp>
        <p:sp>
          <p:nvSpPr>
            <p:cNvPr id="14" name="四角形: 角を丸くする 13">
              <a:extLst>
                <a:ext uri="{FF2B5EF4-FFF2-40B4-BE49-F238E27FC236}">
                  <a16:creationId xmlns:a16="http://schemas.microsoft.com/office/drawing/2014/main" id="{FD6EB7DE-B47B-82A2-0E9A-75FDC1BF0D50}"/>
                </a:ext>
              </a:extLst>
            </p:cNvPr>
            <p:cNvSpPr/>
            <p:nvPr/>
          </p:nvSpPr>
          <p:spPr>
            <a:xfrm>
              <a:off x="7321697" y="1256954"/>
              <a:ext cx="1340435" cy="540000"/>
            </a:xfrm>
            <a:prstGeom prst="roundRect">
              <a:avLst>
                <a:gd name="adj" fmla="val 15273"/>
              </a:avLst>
            </a:prstGeom>
            <a:solidFill>
              <a:srgbClr val="0A7E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r>
                <a:rPr lang="ja-JP" altLang="en-US" sz="24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第２回</a:t>
              </a:r>
              <a:endParaRPr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endPara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000"/>
                </a:lnSpc>
              </a:pPr>
              <a:r>
                <a:rPr lang="ja-JP" altLang="en-US" sz="1600" b="1" spc="-5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警戒レベルの意味を理解し、</a:t>
              </a:r>
              <a:endParaRPr lang="en-US" altLang="ja-JP" sz="1600" b="1" spc="-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000"/>
                </a:lnSpc>
              </a:pPr>
              <a:endParaRPr lang="en-US" altLang="ja-JP" sz="1600" b="1" spc="-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000"/>
                </a:lnSpc>
              </a:pPr>
              <a:r>
                <a:rPr lang="ja-JP" altLang="en-US" sz="1600" b="1" spc="-5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豪雨時に得るべき情報を調べよう</a:t>
              </a: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0F7FBA43-D0FE-0423-0797-DD6724162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84727" y="1900572"/>
              <a:ext cx="5351992" cy="378720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AAFB016D-A7A2-58D9-FFF2-856DD9A9DBFF}"/>
                </a:ext>
              </a:extLst>
            </p:cNvPr>
            <p:cNvCxnSpPr>
              <a:cxnSpLocks/>
            </p:cNvCxnSpPr>
            <p:nvPr/>
          </p:nvCxnSpPr>
          <p:spPr>
            <a:xfrm>
              <a:off x="7263424" y="1242539"/>
              <a:ext cx="0" cy="4464000"/>
            </a:xfrm>
            <a:prstGeom prst="line">
              <a:avLst/>
            </a:prstGeom>
            <a:ln w="12700" cap="rnd">
              <a:solidFill>
                <a:schemeClr val="tx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B33787D5-2A8D-3068-2251-04477F671DAB}"/>
                </a:ext>
              </a:extLst>
            </p:cNvPr>
            <p:cNvCxnSpPr>
              <a:cxnSpLocks/>
            </p:cNvCxnSpPr>
            <p:nvPr/>
          </p:nvCxnSpPr>
          <p:spPr>
            <a:xfrm>
              <a:off x="8726464" y="1242539"/>
              <a:ext cx="0" cy="4464000"/>
            </a:xfrm>
            <a:prstGeom prst="line">
              <a:avLst/>
            </a:prstGeom>
            <a:ln w="12700" cap="rnd">
              <a:solidFill>
                <a:schemeClr val="tx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四角形: 角を丸くする 26">
              <a:extLst>
                <a:ext uri="{FF2B5EF4-FFF2-40B4-BE49-F238E27FC236}">
                  <a16:creationId xmlns:a16="http://schemas.microsoft.com/office/drawing/2014/main" id="{0F990181-3F50-A5EF-B3ED-F0251E438B52}"/>
                </a:ext>
              </a:extLst>
            </p:cNvPr>
            <p:cNvSpPr/>
            <p:nvPr/>
          </p:nvSpPr>
          <p:spPr>
            <a:xfrm>
              <a:off x="8758480" y="1242539"/>
              <a:ext cx="1183641" cy="540000"/>
            </a:xfrm>
            <a:prstGeom prst="roundRect">
              <a:avLst>
                <a:gd name="adj" fmla="val 15273"/>
              </a:avLst>
            </a:prstGeom>
            <a:solidFill>
              <a:srgbClr val="0A7E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r>
                <a:rPr lang="ja-JP" altLang="en-US" sz="24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第３回</a:t>
              </a:r>
              <a:endParaRPr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endParaRPr lang="en-US" altLang="ja-JP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r>
                <a:rPr lang="ja-JP" altLang="en-US" sz="16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マイ・タイムラインを</a:t>
              </a:r>
              <a:endParaRPr lang="en-US" altLang="ja-JP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lnSpc>
                  <a:spcPts val="1700"/>
                </a:lnSpc>
                <a:spcAft>
                  <a:spcPts val="100"/>
                </a:spcAft>
              </a:pPr>
              <a:r>
                <a:rPr lang="ja-JP" altLang="en-US" sz="16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仕上げよう</a:t>
              </a:r>
              <a:endParaRPr lang="en-US" altLang="ja-JP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6E17C5C4-96DE-FDEB-3825-E501722CFA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39"/>
          <a:stretch>
            <a:fillRect/>
          </a:stretch>
        </p:blipFill>
        <p:spPr>
          <a:xfrm rot="21139949">
            <a:off x="450015" y="834946"/>
            <a:ext cx="3505655" cy="47060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楕円 10">
            <a:extLst>
              <a:ext uri="{FF2B5EF4-FFF2-40B4-BE49-F238E27FC236}">
                <a16:creationId xmlns:a16="http://schemas.microsoft.com/office/drawing/2014/main" id="{C57A1D21-38F8-7774-D8C7-680ADDA91F71}"/>
              </a:ext>
            </a:extLst>
          </p:cNvPr>
          <p:cNvSpPr/>
          <p:nvPr/>
        </p:nvSpPr>
        <p:spPr>
          <a:xfrm>
            <a:off x="48796" y="6576390"/>
            <a:ext cx="4086225" cy="3961042"/>
          </a:xfrm>
          <a:prstGeom prst="ellipse">
            <a:avLst/>
          </a:prstGeom>
          <a:solidFill>
            <a:srgbClr val="F996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64DF6CD-2DFD-0955-9CA5-DF83FBF9E989}"/>
              </a:ext>
            </a:extLst>
          </p:cNvPr>
          <p:cNvSpPr txBox="1"/>
          <p:nvPr/>
        </p:nvSpPr>
        <p:spPr>
          <a:xfrm rot="21178989">
            <a:off x="423710" y="7772081"/>
            <a:ext cx="3629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</a:rPr>
              <a:t>マイタイムライン</a:t>
            </a:r>
            <a:r>
              <a:rPr kumimoji="1" lang="ja-JP" altLang="en-US" sz="2400" dirty="0">
                <a:solidFill>
                  <a:schemeClr val="bg1"/>
                </a:solidFill>
              </a:rPr>
              <a:t>とは、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r>
              <a:rPr lang="ja-JP" altLang="en-US" sz="2400" dirty="0">
                <a:solidFill>
                  <a:schemeClr val="bg1"/>
                </a:solidFill>
              </a:rPr>
              <a:t>風水害時に</a:t>
            </a:r>
            <a:r>
              <a:rPr lang="ja-JP" altLang="en-US" sz="2400" b="1" dirty="0">
                <a:solidFill>
                  <a:schemeClr val="bg1"/>
                </a:solidFill>
              </a:rPr>
              <a:t>「いつ」「何をするか」</a:t>
            </a:r>
            <a:r>
              <a:rPr lang="ja-JP" altLang="en-US" sz="2400" dirty="0">
                <a:solidFill>
                  <a:schemeClr val="bg1"/>
                </a:solidFill>
              </a:rPr>
              <a:t>を整理した、</a:t>
            </a:r>
            <a:endParaRPr lang="en-US" altLang="ja-JP" sz="2400" dirty="0">
              <a:solidFill>
                <a:schemeClr val="bg1"/>
              </a:solidFill>
            </a:endParaRPr>
          </a:p>
          <a:p>
            <a:r>
              <a:rPr kumimoji="1" lang="ja-JP" altLang="en-US" sz="2400" b="1" dirty="0">
                <a:solidFill>
                  <a:schemeClr val="bg1"/>
                </a:solidFill>
              </a:rPr>
              <a:t>個人の防災計画</a:t>
            </a:r>
            <a:r>
              <a:rPr kumimoji="1" lang="ja-JP" altLang="en-US" sz="2400" dirty="0">
                <a:solidFill>
                  <a:schemeClr val="bg1"/>
                </a:solidFill>
              </a:rPr>
              <a:t>のこと</a:t>
            </a:r>
          </a:p>
        </p:txBody>
      </p:sp>
    </p:spTree>
    <p:extLst>
      <p:ext uri="{BB962C8B-B14F-4D97-AF65-F5344CB8AC3E}">
        <p14:creationId xmlns:p14="http://schemas.microsoft.com/office/powerpoint/2010/main" val="1599514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5748</TotalTime>
  <Words>116</Words>
  <Application>Microsoft Office PowerPoint</Application>
  <PresentationFormat>ユーザー設定</PresentationFormat>
  <Paragraphs>24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Arial</vt:lpstr>
      <vt:lpstr>Meiryo UI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佐々木　洋一</dc:creator>
  <cp:lastModifiedBy>新潟県</cp:lastModifiedBy>
  <cp:revision>348</cp:revision>
  <cp:lastPrinted>2026-08-03T02:31:06Z</cp:lastPrinted>
  <dcterms:created xsi:type="dcterms:W3CDTF">2020-01-29T23:56:33Z</dcterms:created>
  <dcterms:modified xsi:type="dcterms:W3CDTF">2026-08-03T04:25:10Z</dcterms:modified>
</cp:coreProperties>
</file>