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3"/>
  </p:notesMasterIdLst>
  <p:sldIdLst>
    <p:sldId id="257" r:id="rId2"/>
  </p:sldIdLst>
  <p:sldSz cx="6858000" cy="9144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7" d="100"/>
          <a:sy n="67" d="100"/>
        </p:scale>
        <p:origin x="1965" y="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60" cy="497625"/>
          </a:xfrm>
          <a:prstGeom prst="rect">
            <a:avLst/>
          </a:prstGeom>
        </p:spPr>
        <p:txBody>
          <a:bodyPr vert="horz" lIns="80272" tIns="40136" rIns="80272" bIns="40136" rtlCol="0"/>
          <a:lstStyle>
            <a:lvl1pPr algn="l">
              <a:defRPr sz="1000"/>
            </a:lvl1pPr>
          </a:lstStyle>
          <a:p>
            <a:endParaRPr lang="en-US"/>
          </a:p>
        </p:txBody>
      </p:sp>
      <p:sp>
        <p:nvSpPr>
          <p:cNvPr id="3" name="Date Placeholder 2"/>
          <p:cNvSpPr>
            <a:spLocks noGrp="1"/>
          </p:cNvSpPr>
          <p:nvPr>
            <p:ph type="dt" idx="1"/>
          </p:nvPr>
        </p:nvSpPr>
        <p:spPr>
          <a:xfrm>
            <a:off x="3850442" y="1"/>
            <a:ext cx="2945660" cy="497625"/>
          </a:xfrm>
          <a:prstGeom prst="rect">
            <a:avLst/>
          </a:prstGeom>
        </p:spPr>
        <p:txBody>
          <a:bodyPr vert="horz" lIns="80272" tIns="40136" rIns="80272" bIns="40136" rtlCol="0"/>
          <a:lstStyle>
            <a:lvl1pPr algn="r">
              <a:defRPr sz="1000"/>
            </a:lvl1pPr>
          </a:lstStyle>
          <a:p>
            <a:fld id="{309E4F94-62DE-49C5-973E-56E83554C387}" type="datetimeFigureOut">
              <a:t>2026/10/26</a:t>
            </a:fld>
            <a:endParaRPr lang="en-US"/>
          </a:p>
        </p:txBody>
      </p:sp>
      <p:sp>
        <p:nvSpPr>
          <p:cNvPr id="4" name="Slide Image Placeholder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80272" tIns="40136" rIns="80272" bIns="40136"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80272" tIns="40136" rIns="80272" bIns="4013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014"/>
            <a:ext cx="2945660" cy="497624"/>
          </a:xfrm>
          <a:prstGeom prst="rect">
            <a:avLst/>
          </a:prstGeom>
        </p:spPr>
        <p:txBody>
          <a:bodyPr vert="horz" lIns="80272" tIns="40136" rIns="80272" bIns="40136" rtlCol="0" anchor="b"/>
          <a:lstStyle>
            <a:lvl1pPr algn="l">
              <a:defRPr sz="1000"/>
            </a:lvl1pPr>
          </a:lstStyle>
          <a:p>
            <a:endParaRPr lang="en-US"/>
          </a:p>
        </p:txBody>
      </p:sp>
      <p:sp>
        <p:nvSpPr>
          <p:cNvPr id="7" name="Slide Number Placeholder 6"/>
          <p:cNvSpPr>
            <a:spLocks noGrp="1"/>
          </p:cNvSpPr>
          <p:nvPr>
            <p:ph type="sldNum" sz="quarter" idx="5"/>
          </p:nvPr>
        </p:nvSpPr>
        <p:spPr>
          <a:xfrm>
            <a:off x="3850442" y="9429014"/>
            <a:ext cx="2945660" cy="497624"/>
          </a:xfrm>
          <a:prstGeom prst="rect">
            <a:avLst/>
          </a:prstGeom>
        </p:spPr>
        <p:txBody>
          <a:bodyPr vert="horz" lIns="80272" tIns="40136" rIns="80272" bIns="40136" rtlCol="0" anchor="b"/>
          <a:lstStyle>
            <a:lvl1pPr algn="r">
              <a:defRPr sz="1000"/>
            </a:lvl1pPr>
          </a:lstStyle>
          <a:p>
            <a:fld id="{9166EA55-C403-4504-B0E2-031BC5C91767}" type="slidenum">
              <a:t>‹#›</a:t>
            </a:fld>
            <a:endParaRPr lang="en-US"/>
          </a:p>
        </p:txBody>
      </p:sp>
    </p:spTree>
    <p:extLst>
      <p:ext uri="{BB962C8B-B14F-4D97-AF65-F5344CB8AC3E}">
        <p14:creationId xmlns:p14="http://schemas.microsoft.com/office/powerpoint/2010/main" val="790582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1241425"/>
            <a:ext cx="2511425" cy="3349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0793263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659091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9896420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769984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20522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5466848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3441645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8546030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0380555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0114433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282020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93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10/26/2026</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88843769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F6B743B4-63EF-F935-3564-966D7D9A62C3}"/>
              </a:ext>
            </a:extLst>
          </p:cNvPr>
          <p:cNvSpPr/>
          <p:nvPr/>
        </p:nvSpPr>
        <p:spPr>
          <a:xfrm>
            <a:off x="57107" y="78712"/>
            <a:ext cx="6729469" cy="543807"/>
          </a:xfrm>
          <a:prstGeom prst="rect">
            <a:avLst/>
          </a:prstGeom>
          <a:ln w="63500" cmpd="thickThi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働く世代の健康づくり応援スローガン投票</a:t>
            </a:r>
            <a:endParaRPr kumimoji="1" lang="en-US" altLang="ja-JP" sz="2600" b="1"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2F048996-7B16-48A9-3436-8C4CCFF206F5}"/>
              </a:ext>
            </a:extLst>
          </p:cNvPr>
          <p:cNvSpPr txBox="1"/>
          <p:nvPr/>
        </p:nvSpPr>
        <p:spPr>
          <a:xfrm>
            <a:off x="-69883" y="2248499"/>
            <a:ext cx="6786576" cy="1200329"/>
          </a:xfrm>
          <a:prstGeom prst="rect">
            <a:avLst/>
          </a:prstGeom>
          <a:noFill/>
          <a:ln w="28575">
            <a:noFill/>
            <a:prstDash val="lgDash"/>
          </a:ln>
        </p:spPr>
        <p:txBody>
          <a:bodyPr wrap="square">
            <a:spAutoFit/>
          </a:bodyPr>
          <a:lstStyle/>
          <a:p>
            <a:pPr defTabSz="685800">
              <a:defRPr/>
            </a:pPr>
            <a:r>
              <a:rPr lang="ja-JP" altLang="en-US" b="1" dirty="0">
                <a:latin typeface="メイリオ" panose="020B0604030504040204" pitchFamily="50" charset="-128"/>
                <a:ea typeface="メイリオ" panose="020B0604030504040204" pitchFamily="50" charset="-128"/>
              </a:rPr>
              <a:t>　右フォームから、働く世代の健康づくりの応援</a:t>
            </a:r>
            <a:endParaRPr lang="en-US" altLang="ja-JP" b="1" dirty="0">
              <a:latin typeface="メイリオ" panose="020B0604030504040204" pitchFamily="50" charset="-128"/>
              <a:ea typeface="メイリオ" panose="020B0604030504040204" pitchFamily="50" charset="-128"/>
            </a:endParaRPr>
          </a:p>
          <a:p>
            <a:pPr defTabSz="685800">
              <a:defRPr/>
            </a:pPr>
            <a:r>
              <a:rPr lang="ja-JP" altLang="en-US" b="1" dirty="0">
                <a:latin typeface="メイリオ" panose="020B0604030504040204" pitchFamily="50" charset="-128"/>
                <a:ea typeface="メイリオ" panose="020B0604030504040204" pitchFamily="50" charset="-128"/>
              </a:rPr>
              <a:t>にふさわしいスローガン（部門別）に投票ください。</a:t>
            </a:r>
            <a:endParaRPr lang="en-US" altLang="ja-JP" b="1" dirty="0">
              <a:latin typeface="メイリオ" panose="020B0604030504040204" pitchFamily="50" charset="-128"/>
              <a:ea typeface="メイリオ" panose="020B0604030504040204" pitchFamily="50" charset="-128"/>
            </a:endParaRPr>
          </a:p>
          <a:p>
            <a:pPr defTabSz="685800">
              <a:defRPr/>
            </a:pPr>
            <a:endParaRPr lang="en-US" altLang="ja-JP" b="1" dirty="0">
              <a:latin typeface="メイリオ" panose="020B0604030504040204" pitchFamily="50" charset="-128"/>
              <a:ea typeface="メイリオ" panose="020B0604030504040204" pitchFamily="50" charset="-128"/>
            </a:endParaRPr>
          </a:p>
          <a:p>
            <a:pPr algn="ctr" defTabSz="685800">
              <a:defRPr/>
            </a:pPr>
            <a:r>
              <a:rPr lang="en-US" altLang="ja-JP" b="1"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投票期間</a:t>
            </a:r>
            <a:r>
              <a:rPr lang="en-US" altLang="ja-JP" b="1"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令和</a:t>
            </a:r>
            <a:r>
              <a:rPr lang="en-US" altLang="ja-JP" b="1" dirty="0">
                <a:latin typeface="メイリオ" panose="020B0604030504040204" pitchFamily="50" charset="-128"/>
                <a:ea typeface="メイリオ" panose="020B0604030504040204" pitchFamily="50" charset="-128"/>
              </a:rPr>
              <a:t>8</a:t>
            </a:r>
            <a:r>
              <a:rPr lang="ja-JP" altLang="en-US" b="1" dirty="0">
                <a:latin typeface="メイリオ" panose="020B0604030504040204" pitchFamily="50" charset="-128"/>
                <a:ea typeface="メイリオ" panose="020B0604030504040204" pitchFamily="50" charset="-128"/>
              </a:rPr>
              <a:t>年</a:t>
            </a:r>
            <a:r>
              <a:rPr lang="en-US" altLang="ja-JP" b="1" dirty="0">
                <a:latin typeface="メイリオ" panose="020B0604030504040204" pitchFamily="50" charset="-128"/>
                <a:ea typeface="メイリオ" panose="020B0604030504040204" pitchFamily="50" charset="-128"/>
              </a:rPr>
              <a:t>10</a:t>
            </a:r>
            <a:r>
              <a:rPr lang="ja-JP" altLang="en-US" b="1" dirty="0">
                <a:latin typeface="メイリオ" panose="020B0604030504040204" pitchFamily="50" charset="-128"/>
                <a:ea typeface="メイリオ" panose="020B0604030504040204" pitchFamily="50" charset="-128"/>
              </a:rPr>
              <a:t>月</a:t>
            </a:r>
            <a:r>
              <a:rPr lang="en-US" altLang="ja-JP" b="1" dirty="0">
                <a:latin typeface="メイリオ" panose="020B0604030504040204" pitchFamily="50" charset="-128"/>
                <a:ea typeface="メイリオ" panose="020B0604030504040204" pitchFamily="50" charset="-128"/>
              </a:rPr>
              <a:t>28</a:t>
            </a:r>
            <a:r>
              <a:rPr lang="ja-JP" altLang="en-US" b="1" dirty="0">
                <a:latin typeface="メイリオ" panose="020B0604030504040204" pitchFamily="50" charset="-128"/>
                <a:ea typeface="メイリオ" panose="020B0604030504040204" pitchFamily="50" charset="-128"/>
              </a:rPr>
              <a:t>日（水）～</a:t>
            </a:r>
            <a:r>
              <a:rPr lang="en-US" altLang="ja-JP" b="1" dirty="0">
                <a:latin typeface="メイリオ" panose="020B0604030504040204" pitchFamily="50" charset="-128"/>
                <a:ea typeface="メイリオ" panose="020B0604030504040204" pitchFamily="50" charset="-128"/>
              </a:rPr>
              <a:t>12</a:t>
            </a:r>
            <a:r>
              <a:rPr lang="ja-JP" altLang="en-US" b="1" dirty="0">
                <a:latin typeface="メイリオ" panose="020B0604030504040204" pitchFamily="50" charset="-128"/>
                <a:ea typeface="メイリオ" panose="020B0604030504040204" pitchFamily="50" charset="-128"/>
              </a:rPr>
              <a:t>月</a:t>
            </a:r>
            <a:r>
              <a:rPr lang="en-US" altLang="ja-JP" b="1" dirty="0">
                <a:latin typeface="メイリオ" panose="020B0604030504040204" pitchFamily="50" charset="-128"/>
                <a:ea typeface="メイリオ" panose="020B0604030504040204" pitchFamily="50" charset="-128"/>
              </a:rPr>
              <a:t>4</a:t>
            </a:r>
            <a:r>
              <a:rPr lang="ja-JP" altLang="en-US" b="1" dirty="0">
                <a:latin typeface="メイリオ" panose="020B0604030504040204" pitchFamily="50" charset="-128"/>
                <a:ea typeface="メイリオ" panose="020B0604030504040204" pitchFamily="50" charset="-128"/>
              </a:rPr>
              <a:t>日（金）まで</a:t>
            </a:r>
            <a:endParaRPr lang="en-US" altLang="ja-JP" b="1" dirty="0">
              <a:latin typeface="メイリオ" panose="020B0604030504040204" pitchFamily="50" charset="-128"/>
              <a:ea typeface="メイリオ" panose="020B0604030504040204" pitchFamily="50" charset="-128"/>
            </a:endParaRPr>
          </a:p>
        </p:txBody>
      </p:sp>
      <p:sp>
        <p:nvSpPr>
          <p:cNvPr id="6" name="Shape 4">
            <a:extLst>
              <a:ext uri="{FF2B5EF4-FFF2-40B4-BE49-F238E27FC236}">
                <a16:creationId xmlns:a16="http://schemas.microsoft.com/office/drawing/2014/main" id="{92687153-A663-A293-6077-CCC3C86D2169}"/>
              </a:ext>
            </a:extLst>
          </p:cNvPr>
          <p:cNvSpPr/>
          <p:nvPr/>
        </p:nvSpPr>
        <p:spPr>
          <a:xfrm>
            <a:off x="217509" y="3385958"/>
            <a:ext cx="5445827" cy="1704469"/>
          </a:xfrm>
          <a:prstGeom prst="roundRect">
            <a:avLst>
              <a:gd name="adj" fmla="val 10051"/>
            </a:avLst>
          </a:prstGeom>
          <a:solidFill>
            <a:srgbClr val="D9EAF7"/>
          </a:solidFill>
          <a:ln w="12700">
            <a:solidFill>
              <a:srgbClr val="FFFFFF"/>
            </a:solidFill>
            <a:prstDash val="solid"/>
          </a:ln>
        </p:spPr>
        <p:txBody>
          <a:bodyPr/>
          <a:lstStyle/>
          <a:p>
            <a:pPr algn="ctr" fontAlgn="t"/>
            <a:r>
              <a:rPr kumimoji="1" lang="en-US" altLang="ja-JP" b="1" u="sng" dirty="0">
                <a:latin typeface="メイリオ" panose="020B0604030504040204" pitchFamily="50" charset="-128"/>
                <a:ea typeface="メイリオ" panose="020B0604030504040204" pitchFamily="50" charset="-128"/>
              </a:rPr>
              <a:t>【</a:t>
            </a:r>
            <a:r>
              <a:rPr kumimoji="1" lang="ja-JP" altLang="ja-JP" b="1" u="sng" dirty="0">
                <a:latin typeface="メイリオ" panose="020B0604030504040204" pitchFamily="50" charset="-128"/>
                <a:ea typeface="メイリオ" panose="020B0604030504040204" pitchFamily="50" charset="-128"/>
              </a:rPr>
              <a:t>社員向けスローガン部門　</a:t>
            </a:r>
            <a:r>
              <a:rPr kumimoji="1" lang="en-US" altLang="ja-JP" b="1" u="sng" dirty="0">
                <a:latin typeface="メイリオ" panose="020B0604030504040204" pitchFamily="50" charset="-128"/>
                <a:ea typeface="メイリオ" panose="020B0604030504040204" pitchFamily="50" charset="-128"/>
              </a:rPr>
              <a:t>】</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en-US" altLang="ja-JP" sz="1600" b="1" dirty="0" err="1">
                <a:latin typeface="メイリオ" panose="020B0604030504040204" pitchFamily="50" charset="-128"/>
                <a:ea typeface="メイリオ" panose="020B0604030504040204" pitchFamily="50" charset="-128"/>
              </a:rPr>
              <a:t>健康管理は未来の自分への投資</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将来も元気に働き続けるため、今から健康づくりに取り組もう</a:t>
            </a:r>
            <a:endParaRPr lang="ja-JP" altLang="ja-JP" sz="12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en-US" altLang="ja-JP" sz="1600" b="1" dirty="0" err="1">
                <a:latin typeface="メイリオ" panose="020B0604030504040204" pitchFamily="50" charset="-128"/>
                <a:ea typeface="メイリオ" panose="020B0604030504040204" pitchFamily="50" charset="-128"/>
              </a:rPr>
              <a:t>自分の健康は、自分と家族への責任</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2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a:t>
            </a:r>
            <a:r>
              <a:rPr kumimoji="1" lang="ja-JP" altLang="ja-JP" sz="1100" dirty="0">
                <a:latin typeface="メイリオ" panose="020B0604030504040204" pitchFamily="50" charset="-128"/>
                <a:ea typeface="メイリオ" panose="020B0604030504040204" pitchFamily="50" charset="-128"/>
              </a:rPr>
              <a:t>自分自身だけでなく、大切な家族のためにも健康を守ろう</a:t>
            </a:r>
            <a:endParaRPr kumimoji="1" lang="en-US" altLang="ja-JP" sz="11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a:t>
            </a:r>
            <a:r>
              <a:rPr kumimoji="1" lang="en-US" altLang="ja-JP" sz="1600" b="1" dirty="0" err="1">
                <a:latin typeface="メイリオ" panose="020B0604030504040204" pitchFamily="50" charset="-128"/>
                <a:ea typeface="メイリオ" panose="020B0604030504040204" pitchFamily="50" charset="-128"/>
              </a:rPr>
              <a:t>まだ大丈夫」より「今確認」を</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200"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a:t>
            </a:r>
            <a:r>
              <a:rPr kumimoji="1" lang="ja-JP" altLang="ja-JP" sz="1100" dirty="0">
                <a:latin typeface="メイリオ" panose="020B0604030504040204" pitchFamily="50" charset="-128"/>
                <a:ea typeface="メイリオ" panose="020B0604030504040204" pitchFamily="50" charset="-128"/>
              </a:rPr>
              <a:t>健診や健康チェックを先延ばしにせず、早めの行動を</a:t>
            </a:r>
            <a:endParaRPr lang="ja-JP" altLang="ja-JP" sz="1200" dirty="0">
              <a:latin typeface="メイリオ" panose="020B0604030504040204" pitchFamily="50" charset="-128"/>
              <a:ea typeface="メイリオ" panose="020B0604030504040204" pitchFamily="50" charset="-128"/>
            </a:endParaRPr>
          </a:p>
        </p:txBody>
      </p:sp>
      <p:sp>
        <p:nvSpPr>
          <p:cNvPr id="9" name="Shape 15">
            <a:extLst>
              <a:ext uri="{FF2B5EF4-FFF2-40B4-BE49-F238E27FC236}">
                <a16:creationId xmlns:a16="http://schemas.microsoft.com/office/drawing/2014/main" id="{D61544A2-32A5-63F6-5B5C-E06698E0F5A4}"/>
              </a:ext>
            </a:extLst>
          </p:cNvPr>
          <p:cNvSpPr/>
          <p:nvPr/>
        </p:nvSpPr>
        <p:spPr>
          <a:xfrm>
            <a:off x="1773989" y="7246634"/>
            <a:ext cx="5012587" cy="1625974"/>
          </a:xfrm>
          <a:prstGeom prst="roundRect">
            <a:avLst>
              <a:gd name="adj" fmla="val 9841"/>
            </a:avLst>
          </a:prstGeom>
          <a:solidFill>
            <a:srgbClr val="FCE4D6"/>
          </a:solidFill>
          <a:ln w="12700">
            <a:solidFill>
              <a:srgbClr val="FFFFFF"/>
            </a:solidFill>
            <a:prstDash val="solid"/>
          </a:ln>
        </p:spPr>
        <p:txBody>
          <a:bodyPr/>
          <a:lstStyle/>
          <a:p>
            <a:pPr algn="ctr"/>
            <a:r>
              <a:rPr kumimoji="1" lang="en-US" altLang="ja-JP" b="1" u="sng" dirty="0">
                <a:latin typeface="メイリオ" panose="020B0604030504040204" pitchFamily="50" charset="-128"/>
                <a:ea typeface="メイリオ" panose="020B0604030504040204" pitchFamily="50" charset="-128"/>
              </a:rPr>
              <a:t>【</a:t>
            </a:r>
            <a:r>
              <a:rPr kumimoji="1" lang="ja-JP" altLang="ja-JP" b="1" u="sng" dirty="0">
                <a:latin typeface="メイリオ" panose="020B0604030504040204" pitchFamily="50" charset="-128"/>
                <a:ea typeface="メイリオ" panose="020B0604030504040204" pitchFamily="50" charset="-128"/>
              </a:rPr>
              <a:t>職場全体向けスローガン部門</a:t>
            </a:r>
            <a:r>
              <a:rPr kumimoji="1" lang="en-US" altLang="ja-JP" b="1" u="sng" dirty="0">
                <a:latin typeface="メイリオ" panose="020B0604030504040204" pitchFamily="50" charset="-128"/>
                <a:ea typeface="メイリオ" panose="020B0604030504040204" pitchFamily="50" charset="-128"/>
              </a:rPr>
              <a:t>】</a:t>
            </a:r>
          </a:p>
          <a:p>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みんなの健康が、職場の未来をつくる</a:t>
            </a:r>
            <a:endParaRPr lang="ja-JP" altLang="ja-JP" sz="16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一人ひとりの健康が職場全体の活力につながる</a:t>
            </a:r>
            <a:endParaRPr lang="ja-JP" altLang="ja-JP" sz="1200" dirty="0">
              <a:latin typeface="メイリオ" panose="020B0604030504040204" pitchFamily="50" charset="-128"/>
              <a:ea typeface="メイリオ" panose="020B0604030504040204" pitchFamily="50" charset="-128"/>
            </a:endParaRPr>
          </a:p>
          <a:p>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今日の健康管理が、明日の安全につながる</a:t>
            </a:r>
            <a:endParaRPr lang="ja-JP" altLang="ja-JP" sz="16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日々の健康管理が事故やけがの予防につながる</a:t>
            </a:r>
            <a:endParaRPr kumimoji="1" lang="en-US" altLang="ja-JP" sz="1100" dirty="0">
              <a:latin typeface="メイリオ" panose="020B0604030504040204" pitchFamily="50" charset="-128"/>
              <a:ea typeface="メイリオ" panose="020B0604030504040204" pitchFamily="50" charset="-128"/>
            </a:endParaRPr>
          </a:p>
          <a:p>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みんな元気が、会社の元気</a:t>
            </a:r>
            <a:endParaRPr lang="ja-JP" altLang="ja-JP" sz="16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職場全体で健康づくりに取り組む大切さ</a:t>
            </a:r>
            <a:endParaRPr lang="ja-JP" altLang="ja-JP" sz="1100" dirty="0">
              <a:latin typeface="メイリオ" panose="020B0604030504040204" pitchFamily="50" charset="-128"/>
              <a:ea typeface="メイリオ" panose="020B0604030504040204" pitchFamily="50" charset="-128"/>
            </a:endParaRPr>
          </a:p>
        </p:txBody>
      </p:sp>
      <p:sp>
        <p:nvSpPr>
          <p:cNvPr id="11" name="Shape 26">
            <a:extLst>
              <a:ext uri="{FF2B5EF4-FFF2-40B4-BE49-F238E27FC236}">
                <a16:creationId xmlns:a16="http://schemas.microsoft.com/office/drawing/2014/main" id="{F6FFF865-415A-EBCC-ECF3-B7D4020C06E1}"/>
              </a:ext>
            </a:extLst>
          </p:cNvPr>
          <p:cNvSpPr/>
          <p:nvPr/>
        </p:nvSpPr>
        <p:spPr>
          <a:xfrm>
            <a:off x="723263" y="5071359"/>
            <a:ext cx="5847697" cy="2155458"/>
          </a:xfrm>
          <a:prstGeom prst="roundRect">
            <a:avLst>
              <a:gd name="adj" fmla="val 10005"/>
            </a:avLst>
          </a:prstGeom>
          <a:solidFill>
            <a:srgbClr val="E2F0D9"/>
          </a:solidFill>
          <a:ln w="12700">
            <a:solidFill>
              <a:srgbClr val="FFFFFF"/>
            </a:solidFill>
            <a:prstDash val="solid"/>
          </a:ln>
        </p:spPr>
        <p:txBody>
          <a:bodyPr/>
          <a:lstStyle/>
          <a:p>
            <a:pPr algn="ctr" fontAlgn="t"/>
            <a:r>
              <a:rPr kumimoji="1" lang="en-US" altLang="ja-JP" b="1" u="sng" dirty="0">
                <a:latin typeface="メイリオ" panose="020B0604030504040204" pitchFamily="50" charset="-128"/>
                <a:ea typeface="メイリオ" panose="020B0604030504040204" pitchFamily="50" charset="-128"/>
              </a:rPr>
              <a:t>【</a:t>
            </a:r>
            <a:r>
              <a:rPr kumimoji="1" lang="ja-JP" altLang="en-US" b="1" u="sng" dirty="0">
                <a:latin typeface="メイリオ" panose="020B0604030504040204" pitchFamily="50" charset="-128"/>
                <a:ea typeface="メイリオ" panose="020B0604030504040204" pitchFamily="50" charset="-128"/>
              </a:rPr>
              <a:t>事業主向けスローガン部門</a:t>
            </a:r>
            <a:r>
              <a:rPr kumimoji="1" lang="en-US" altLang="ja-JP" b="1" u="sng" dirty="0">
                <a:latin typeface="メイリオ" panose="020B0604030504040204" pitchFamily="50" charset="-128"/>
                <a:ea typeface="メイリオ" panose="020B0604030504040204" pitchFamily="50" charset="-128"/>
              </a:rPr>
              <a:t>】</a:t>
            </a:r>
          </a:p>
          <a:p>
            <a:pPr fontAlgn="t"/>
            <a:r>
              <a:rPr kumimoji="1" lang="ja-JP" altLang="en-US" sz="1600" b="1" dirty="0">
                <a:latin typeface="メイリオ" panose="020B0604030504040204" pitchFamily="50" charset="-128"/>
                <a:ea typeface="メイリオ" panose="020B0604030504040204" pitchFamily="50" charset="-128"/>
              </a:rPr>
              <a:t>○経営者の</a:t>
            </a:r>
            <a:r>
              <a:rPr kumimoji="1" lang="ja-JP" altLang="ja-JP" sz="1600" b="1" dirty="0">
                <a:latin typeface="メイリオ" panose="020B0604030504040204" pitchFamily="50" charset="-128"/>
                <a:ea typeface="メイリオ" panose="020B0604030504040204" pitchFamily="50" charset="-128"/>
              </a:rPr>
              <a:t>一歩が職場の健康を動かす</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健康経営は経営者の理解と行動から始まる</a:t>
            </a:r>
            <a:endParaRPr lang="ja-JP" altLang="ja-JP" sz="11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社員の健康が、会社の未来をつくる</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従業員の健康が企業の成長や発展につながる</a:t>
            </a:r>
            <a:endParaRPr kumimoji="1" lang="en-US" altLang="ja-JP" sz="11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健康への投資は、企業の成長への投資</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健康づくりはコストではなく企業の未来への投資</a:t>
            </a:r>
            <a:endParaRPr lang="ja-JP" altLang="ja-JP" sz="1100" dirty="0">
              <a:latin typeface="メイリオ" panose="020B0604030504040204" pitchFamily="50" charset="-128"/>
              <a:ea typeface="メイリオ" panose="020B0604030504040204" pitchFamily="50" charset="-128"/>
            </a:endParaRPr>
          </a:p>
          <a:p>
            <a:pPr fontAlgn="t"/>
            <a:r>
              <a:rPr kumimoji="1" lang="ja-JP" altLang="en-US" sz="1600" b="1" dirty="0">
                <a:latin typeface="メイリオ" panose="020B0604030504040204" pitchFamily="50" charset="-128"/>
                <a:ea typeface="メイリオ" panose="020B0604030504040204" pitchFamily="50" charset="-128"/>
              </a:rPr>
              <a:t>○</a:t>
            </a:r>
            <a:r>
              <a:rPr kumimoji="1" lang="ja-JP" altLang="ja-JP" sz="1600" b="1" dirty="0">
                <a:latin typeface="メイリオ" panose="020B0604030504040204" pitchFamily="50" charset="-128"/>
                <a:ea typeface="メイリオ" panose="020B0604030504040204" pitchFamily="50" charset="-128"/>
              </a:rPr>
              <a:t>健康な職場に、持続可能な経営あり</a:t>
            </a:r>
            <a:endParaRPr lang="ja-JP" altLang="ja-JP" sz="1600" dirty="0">
              <a:latin typeface="メイリオ" panose="020B0604030504040204" pitchFamily="50" charset="-128"/>
              <a:ea typeface="メイリオ" panose="020B0604030504040204" pitchFamily="50" charset="-128"/>
            </a:endParaRPr>
          </a:p>
          <a:p>
            <a:pPr fontAlgn="t"/>
            <a:r>
              <a:rPr kumimoji="1" lang="ja-JP" altLang="en-US" sz="1100" dirty="0">
                <a:latin typeface="メイリオ" panose="020B0604030504040204" pitchFamily="50" charset="-128"/>
                <a:ea typeface="メイリオ" panose="020B0604030504040204" pitchFamily="50" charset="-128"/>
              </a:rPr>
              <a:t>　⇒</a:t>
            </a:r>
            <a:r>
              <a:rPr kumimoji="1" lang="ja-JP" altLang="ja-JP" sz="1100" dirty="0">
                <a:latin typeface="メイリオ" panose="020B0604030504040204" pitchFamily="50" charset="-128"/>
                <a:ea typeface="メイリオ" panose="020B0604030504040204" pitchFamily="50" charset="-128"/>
              </a:rPr>
              <a:t>健康な職場環境が安定した経営と持続可能な企業活用の基礎となる</a:t>
            </a:r>
            <a:endParaRPr lang="ja-JP" altLang="ja-JP" sz="1200" dirty="0">
              <a:latin typeface="メイリオ" panose="020B0604030504040204" pitchFamily="50" charset="-128"/>
              <a:ea typeface="メイリオ" panose="020B0604030504040204" pitchFamily="50" charset="-128"/>
            </a:endParaRPr>
          </a:p>
        </p:txBody>
      </p:sp>
      <p:pic>
        <p:nvPicPr>
          <p:cNvPr id="1028" name="Picture 4">
            <a:extLst>
              <a:ext uri="{FF2B5EF4-FFF2-40B4-BE49-F238E27FC236}">
                <a16:creationId xmlns:a16="http://schemas.microsoft.com/office/drawing/2014/main" id="{8CCA0A4C-79C0-D059-E291-96DD9DD54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15" y="7530735"/>
            <a:ext cx="1625974" cy="1625974"/>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a:extLst>
              <a:ext uri="{FF2B5EF4-FFF2-40B4-BE49-F238E27FC236}">
                <a16:creationId xmlns:a16="http://schemas.microsoft.com/office/drawing/2014/main" id="{89ACA173-8224-C11D-A7F5-C42AAB5C2196}"/>
              </a:ext>
            </a:extLst>
          </p:cNvPr>
          <p:cNvSpPr txBox="1"/>
          <p:nvPr/>
        </p:nvSpPr>
        <p:spPr>
          <a:xfrm>
            <a:off x="71424" y="713050"/>
            <a:ext cx="6858000" cy="1384995"/>
          </a:xfrm>
          <a:prstGeom prst="rect">
            <a:avLst/>
          </a:prstGeom>
          <a:noFill/>
        </p:spPr>
        <p:txBody>
          <a:bodyPr wrap="square">
            <a:spAutoFit/>
          </a:bodyPr>
          <a:lstStyle/>
          <a:p>
            <a:pPr algn="ctr"/>
            <a:r>
              <a:rPr kumimoji="1" lang="ja-JP" altLang="en-US" sz="2800" b="1" dirty="0">
                <a:solidFill>
                  <a:srgbClr val="002060"/>
                </a:solidFill>
                <a:latin typeface="メイリオ" panose="020B0604030504040204" pitchFamily="50" charset="-128"/>
                <a:ea typeface="メイリオ" panose="020B0604030504040204" pitchFamily="50" charset="-128"/>
              </a:rPr>
              <a:t>あなたの一票で、</a:t>
            </a:r>
            <a:r>
              <a:rPr kumimoji="1" lang="ja-JP" altLang="en-US" sz="2000" b="1" dirty="0">
                <a:solidFill>
                  <a:srgbClr val="002060"/>
                </a:solidFill>
                <a:latin typeface="メイリオ" panose="020B0604030504040204" pitchFamily="50" charset="-128"/>
                <a:ea typeface="メイリオ" panose="020B0604030504040204" pitchFamily="50" charset="-128"/>
              </a:rPr>
              <a:t>糸魚川地域版働く世代の</a:t>
            </a:r>
            <a:endParaRPr kumimoji="1" lang="en-US" altLang="ja-JP" sz="2400" b="1" dirty="0">
              <a:solidFill>
                <a:srgbClr val="002060"/>
              </a:solidFill>
              <a:latin typeface="メイリオ" panose="020B0604030504040204" pitchFamily="50" charset="-128"/>
              <a:ea typeface="メイリオ" panose="020B0604030504040204" pitchFamily="50" charset="-128"/>
            </a:endParaRPr>
          </a:p>
          <a:p>
            <a:pPr algn="ctr"/>
            <a:r>
              <a:rPr kumimoji="1" lang="ja-JP" altLang="en-US" sz="2800" b="1" dirty="0">
                <a:solidFill>
                  <a:srgbClr val="FF0000"/>
                </a:solidFill>
                <a:latin typeface="メイリオ" panose="020B0604030504040204" pitchFamily="50" charset="-128"/>
                <a:ea typeface="メイリオ" panose="020B0604030504040204" pitchFamily="50" charset="-128"/>
              </a:rPr>
              <a:t>「健康づくり応援スローガン」</a:t>
            </a:r>
            <a:endParaRPr kumimoji="1" lang="en-US" altLang="ja-JP" sz="2800" b="1" dirty="0">
              <a:solidFill>
                <a:srgbClr val="FF0000"/>
              </a:solidFill>
              <a:latin typeface="メイリオ" panose="020B0604030504040204" pitchFamily="50" charset="-128"/>
              <a:ea typeface="メイリオ" panose="020B0604030504040204" pitchFamily="50" charset="-128"/>
            </a:endParaRPr>
          </a:p>
          <a:p>
            <a:pPr algn="ctr"/>
            <a:r>
              <a:rPr kumimoji="1" lang="ja-JP" altLang="en-US" sz="2800" b="1" dirty="0">
                <a:solidFill>
                  <a:srgbClr val="002060"/>
                </a:solidFill>
                <a:latin typeface="メイリオ" panose="020B0604030504040204" pitchFamily="50" charset="-128"/>
                <a:ea typeface="メイリオ" panose="020B0604030504040204" pitchFamily="50" charset="-128"/>
              </a:rPr>
              <a:t>が決まります！</a:t>
            </a:r>
            <a:endParaRPr kumimoji="1" lang="en-US" altLang="ja-JP" sz="2800" b="1" dirty="0">
              <a:solidFill>
                <a:srgbClr val="002060"/>
              </a:solidFill>
              <a:latin typeface="メイリオ" panose="020B0604030504040204" pitchFamily="50" charset="-128"/>
              <a:ea typeface="メイリオ" panose="020B0604030504040204" pitchFamily="50" charset="-128"/>
            </a:endParaRPr>
          </a:p>
        </p:txBody>
      </p:sp>
      <p:pic>
        <p:nvPicPr>
          <p:cNvPr id="17" name="Picture 2">
            <a:extLst>
              <a:ext uri="{FF2B5EF4-FFF2-40B4-BE49-F238E27FC236}">
                <a16:creationId xmlns:a16="http://schemas.microsoft.com/office/drawing/2014/main" id="{0B725AE3-69B7-C32B-52C6-AE6626DEA0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979" y="3763772"/>
            <a:ext cx="2106714" cy="1408866"/>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a:extLst>
              <a:ext uri="{FF2B5EF4-FFF2-40B4-BE49-F238E27FC236}">
                <a16:creationId xmlns:a16="http://schemas.microsoft.com/office/drawing/2014/main" id="{326A903E-0006-EF12-3751-66120D5CDF49}"/>
              </a:ext>
            </a:extLst>
          </p:cNvPr>
          <p:cNvSpPr txBox="1"/>
          <p:nvPr/>
        </p:nvSpPr>
        <p:spPr>
          <a:xfrm>
            <a:off x="4082228" y="8847461"/>
            <a:ext cx="2870043" cy="307777"/>
          </a:xfrm>
          <a:prstGeom prst="rect">
            <a:avLst/>
          </a:prstGeom>
          <a:noFill/>
        </p:spPr>
        <p:txBody>
          <a:bodyPr wrap="square" rtlCol="0">
            <a:spAutoFit/>
          </a:bodyPr>
          <a:lstStyle/>
          <a:p>
            <a:r>
              <a:rPr kumimoji="1" lang="ja-JP" altLang="en-US" sz="1400" dirty="0">
                <a:latin typeface="UD デジタル 教科書体 NP" panose="02020400000000000000" pitchFamily="18" charset="-128"/>
                <a:ea typeface="UD デジタル 教科書体 NP" panose="02020400000000000000" pitchFamily="18" charset="-128"/>
              </a:rPr>
              <a:t>糸魚川地域振興局健康福祉部</a:t>
            </a:r>
          </a:p>
        </p:txBody>
      </p:sp>
      <p:pic>
        <p:nvPicPr>
          <p:cNvPr id="3" name="図 2">
            <a:extLst>
              <a:ext uri="{FF2B5EF4-FFF2-40B4-BE49-F238E27FC236}">
                <a16:creationId xmlns:a16="http://schemas.microsoft.com/office/drawing/2014/main" id="{EBC8FC54-74AE-7D44-27A4-E83A73109E82}"/>
              </a:ext>
            </a:extLst>
          </p:cNvPr>
          <p:cNvPicPr>
            <a:picLocks noChangeAspect="1"/>
          </p:cNvPicPr>
          <p:nvPr/>
        </p:nvPicPr>
        <p:blipFill>
          <a:blip r:embed="rId5"/>
          <a:stretch>
            <a:fillRect/>
          </a:stretch>
        </p:blipFill>
        <p:spPr>
          <a:xfrm>
            <a:off x="5450681" y="1571802"/>
            <a:ext cx="1052486" cy="1052486"/>
          </a:xfrm>
          <a:prstGeom prst="rect">
            <a:avLst/>
          </a:prstGeom>
        </p:spPr>
      </p:pic>
    </p:spTree>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1092</TotalTime>
  <Words>328</Words>
  <Application>Microsoft Office PowerPoint</Application>
  <PresentationFormat>画面に合わせる (4:3)</PresentationFormat>
  <Paragraphs>33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UD デジタル 教科書体 NP</vt:lpstr>
      <vt:lpstr>メイリオ</vt:lpstr>
      <vt:lpstr>Arial</vt:lpstr>
      <vt:lpstr>Calibri</vt:lpstr>
      <vt:lpstr>Calibri Light</vt:lpstr>
      <vt:lpstr>Office 2013 - 2022 テーマ</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新保 幸子</dc:creator>
  <cp:lastModifiedBy>新潟県</cp:lastModifiedBy>
  <cp:revision>35</cp:revision>
  <cp:lastPrinted>2026-10-21T23:23:17Z</cp:lastPrinted>
  <dcterms:created xsi:type="dcterms:W3CDTF">2026-09-02T01:49:33Z</dcterms:created>
  <dcterms:modified xsi:type="dcterms:W3CDTF">2026-10-26T04:41:36Z</dcterms:modified>
</cp:coreProperties>
</file>